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84" r:id="rId2"/>
    <p:sldId id="424" r:id="rId3"/>
    <p:sldId id="423" r:id="rId4"/>
    <p:sldId id="480" r:id="rId5"/>
    <p:sldId id="422" r:id="rId6"/>
    <p:sldId id="444" r:id="rId7"/>
    <p:sldId id="409" r:id="rId8"/>
    <p:sldId id="448" r:id="rId9"/>
    <p:sldId id="457" r:id="rId10"/>
    <p:sldId id="449" r:id="rId11"/>
    <p:sldId id="450" r:id="rId12"/>
    <p:sldId id="373" r:id="rId13"/>
    <p:sldId id="374" r:id="rId14"/>
    <p:sldId id="477" r:id="rId15"/>
    <p:sldId id="445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458" r:id="rId28"/>
    <p:sldId id="386" r:id="rId29"/>
    <p:sldId id="387" r:id="rId30"/>
    <p:sldId id="388" r:id="rId31"/>
    <p:sldId id="426" r:id="rId32"/>
    <p:sldId id="389" r:id="rId33"/>
    <p:sldId id="483" r:id="rId34"/>
    <p:sldId id="481" r:id="rId35"/>
    <p:sldId id="460" r:id="rId36"/>
    <p:sldId id="452" r:id="rId37"/>
    <p:sldId id="453" r:id="rId38"/>
    <p:sldId id="454" r:id="rId39"/>
    <p:sldId id="455" r:id="rId40"/>
    <p:sldId id="456" r:id="rId41"/>
    <p:sldId id="475" r:id="rId42"/>
    <p:sldId id="476" r:id="rId43"/>
    <p:sldId id="478" r:id="rId44"/>
    <p:sldId id="485" r:id="rId45"/>
    <p:sldId id="486" r:id="rId46"/>
    <p:sldId id="487" r:id="rId47"/>
    <p:sldId id="488" r:id="rId48"/>
    <p:sldId id="489" r:id="rId49"/>
    <p:sldId id="490" r:id="rId50"/>
    <p:sldId id="492" r:id="rId51"/>
    <p:sldId id="494" r:id="rId52"/>
    <p:sldId id="495" r:id="rId53"/>
    <p:sldId id="496" r:id="rId54"/>
    <p:sldId id="497" r:id="rId55"/>
    <p:sldId id="504" r:id="rId56"/>
    <p:sldId id="506" r:id="rId57"/>
    <p:sldId id="474" r:id="rId58"/>
    <p:sldId id="482" r:id="rId59"/>
    <p:sldId id="459" r:id="rId6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2" autoAdjust="0"/>
    <p:restoredTop sz="93721" autoAdjust="0"/>
  </p:normalViewPr>
  <p:slideViewPr>
    <p:cSldViewPr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313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2269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647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893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503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7014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5051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38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740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2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40A7D-351B-461F-85A8-196DDF5434B5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1933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29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047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30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2999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32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508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CDFB47-0FA6-4ED1-856B-236A0CC2BE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F77EB-3F06-4364-8729-A5A4EEA1441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3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6E5712-AB92-4132-B1AD-86E33FAAEFF3}" type="slidenum">
              <a:rPr lang="en-GB"/>
              <a:pPr>
                <a:defRPr/>
              </a:pPr>
              <a:t>49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Basic idea is to combine the information which was used in the 2 well known tools: MW and IS.</a:t>
            </a:r>
          </a:p>
          <a:p>
            <a:r>
              <a:rPr lang="en-GB" smtClean="0"/>
              <a:t>MS select a region of similar colour according to your input. Fat pen and the boundary snapps to high contrast edges. </a:t>
            </a:r>
          </a:p>
          <a:p>
            <a:r>
              <a:rPr lang="en-GB" smtClean="0"/>
              <a:t>Grabcut combines it. And this allows us to simplify the user interface considerably by …</a:t>
            </a:r>
          </a:p>
        </p:txBody>
      </p:sp>
    </p:spTree>
    <p:extLst>
      <p:ext uri="{BB962C8B-B14F-4D97-AF65-F5344CB8AC3E}">
        <p14:creationId xmlns:p14="http://schemas.microsoft.com/office/powerpoint/2010/main" val="244385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94AC2D-CB09-4510-A687-11A49F869376}" type="slidenum">
              <a:rPr lang="en-GB"/>
              <a:pPr>
                <a:defRPr/>
              </a:pPr>
              <a:t>50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dirty="0" smtClean="0"/>
              <a:t>Optimization engine we use Graph Cuts. By now everybody should know what graph cut is. IN case you missed it here is a very brief introduction. </a:t>
            </a:r>
          </a:p>
          <a:p>
            <a:endParaRPr lang="en-GB" dirty="0" smtClean="0"/>
          </a:p>
          <a:p>
            <a:r>
              <a:rPr lang="en-GB" dirty="0" smtClean="0"/>
              <a:t>To image. 3D view. First task to construct a graph. </a:t>
            </a:r>
          </a:p>
          <a:p>
            <a:r>
              <a:rPr lang="en-GB" dirty="0" smtClean="0"/>
              <a:t>All pixels on a certain </a:t>
            </a:r>
            <a:r>
              <a:rPr lang="en-GB" dirty="0" err="1" smtClean="0"/>
              <a:t>scanline</a:t>
            </a:r>
            <a:r>
              <a:rPr lang="en-GB" dirty="0" smtClean="0"/>
              <a:t>. Just a few of them. </a:t>
            </a:r>
          </a:p>
          <a:p>
            <a:r>
              <a:rPr lang="en-GB" dirty="0" smtClean="0"/>
              <a:t>Next step introduce artificial nodes. </a:t>
            </a:r>
            <a:r>
              <a:rPr lang="en-GB" dirty="0" err="1" smtClean="0"/>
              <a:t>fgd</a:t>
            </a:r>
            <a:r>
              <a:rPr lang="en-GB" dirty="0" smtClean="0"/>
              <a:t> and background. </a:t>
            </a:r>
          </a:p>
          <a:p>
            <a:r>
              <a:rPr lang="en-GB" dirty="0" smtClean="0"/>
              <a:t>Edges – contrast. Boundary is quite likely between black and white. </a:t>
            </a:r>
          </a:p>
          <a:p>
            <a:r>
              <a:rPr lang="en-GB" dirty="0" smtClean="0"/>
              <a:t>Min Cut - Minimum edge strength.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21038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50E18-55DE-421D-B56C-260ED6CBBBED}" type="slidenum">
              <a:rPr lang="en-GB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549245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2C9E3-DE8B-455B-8E5B-DF103292DDEE}" type="slidenum">
              <a:rPr lang="en-GB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You might wonder when does it fail. 4 cases. Low contrats – an edge not good visible</a:t>
            </a:r>
          </a:p>
        </p:txBody>
      </p:sp>
    </p:spTree>
    <p:extLst>
      <p:ext uri="{BB962C8B-B14F-4D97-AF65-F5344CB8AC3E}">
        <p14:creationId xmlns:p14="http://schemas.microsoft.com/office/powerpoint/2010/main" val="232298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102C9-1F74-4F01-B3F1-0DD37449622C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  <p:extLst>
      <p:ext uri="{BB962C8B-B14F-4D97-AF65-F5344CB8AC3E}">
        <p14:creationId xmlns:p14="http://schemas.microsoft.com/office/powerpoint/2010/main" val="214724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164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889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007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10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310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406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zhen@cuhk.edu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://infoscience.epfl.ch/record/177415/files/Superpixel_PAMI2011-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5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76.png"/><Relationship Id="rId10" Type="http://schemas.openxmlformats.org/officeDocument/2006/relationships/image" Target="../media/image55.png"/><Relationship Id="rId4" Type="http://schemas.openxmlformats.org/officeDocument/2006/relationships/image" Target="../media/image69.jpeg"/><Relationship Id="rId9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~rdz/Papers/KZ-PAMI04.pdf" TargetMode="External"/><Relationship Id="rId2" Type="http://schemas.openxmlformats.org/officeDocument/2006/relationships/hyperlink" Target="http://www.cs.cornell.edu/~rdz/graphcu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rl.com/publications/TR2001-022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ivi.fnwi.uva.nl/isis/publications/2011/vandeSandeICCV2011/vandeSandeICCV2011.pdf" TargetMode="External"/><Relationship Id="rId2" Type="http://schemas.openxmlformats.org/officeDocument/2006/relationships/hyperlink" Target="http://www.eecs.berkeley.edu/~arbelaez/publications/Arbelaez_Maire_Fowlkes_Malik_CVPR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68" y="1371600"/>
            <a:ext cx="860543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23240" marR="12700" indent="740410">
              <a:lnSpc>
                <a:spcPct val="116799"/>
              </a:lnSpc>
            </a:pPr>
            <a:r>
              <a:rPr sz="3600" b="1" spc="35" dirty="0" smtClean="0">
                <a:latin typeface="Calibri Light"/>
                <a:cs typeface="Calibri Light"/>
              </a:rPr>
              <a:t>EIE4512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20" dirty="0" smtClean="0">
                <a:latin typeface="Calibri Light"/>
                <a:cs typeface="Calibri Light"/>
              </a:rPr>
              <a:t>-</a:t>
            </a:r>
            <a:r>
              <a:rPr sz="3600" b="1" spc="30" dirty="0" smtClean="0">
                <a:latin typeface="Calibri Light"/>
                <a:cs typeface="Calibri Light"/>
              </a:rPr>
              <a:t> Digita</a:t>
            </a:r>
            <a:r>
              <a:rPr sz="3600" b="1" spc="15" dirty="0" smtClean="0">
                <a:latin typeface="Calibri Light"/>
                <a:cs typeface="Calibri Light"/>
              </a:rPr>
              <a:t>l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40" dirty="0" smtClean="0">
                <a:latin typeface="Calibri Light"/>
                <a:cs typeface="Calibri Light"/>
              </a:rPr>
              <a:t>Imag</a:t>
            </a:r>
            <a:r>
              <a:rPr sz="3600" b="1" spc="35" dirty="0" smtClean="0">
                <a:latin typeface="Calibri Light"/>
                <a:cs typeface="Calibri Light"/>
              </a:rPr>
              <a:t>e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35" dirty="0" smtClean="0">
                <a:latin typeface="Calibri Light"/>
                <a:cs typeface="Calibri Light"/>
              </a:rPr>
              <a:t>Processing</a:t>
            </a:r>
            <a:r>
              <a:rPr lang="en-US" sz="3600" b="1" spc="30" dirty="0">
                <a:latin typeface="Calibri Light"/>
                <a:cs typeface="Calibri Light"/>
              </a:rPr>
              <a:t/>
            </a:r>
            <a:br>
              <a:rPr lang="en-US" sz="3600" b="1" spc="30" dirty="0">
                <a:latin typeface="Calibri Light"/>
                <a:cs typeface="Calibri Light"/>
              </a:rPr>
            </a:br>
            <a:r>
              <a:rPr lang="en-US" sz="3600" b="1" spc="30" dirty="0" smtClean="0">
                <a:latin typeface="Calibri Light"/>
                <a:cs typeface="Calibri Light"/>
              </a:rPr>
              <a:t>           More Image Segmentation Methods</a:t>
            </a:r>
            <a:endParaRPr sz="3600" b="1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68" y="2596129"/>
            <a:ext cx="2657686" cy="2416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3274" y="3207816"/>
            <a:ext cx="4972685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52245" marR="1452245" indent="-127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Zhen Li</a:t>
            </a:r>
            <a:r>
              <a:rPr sz="2000" dirty="0" smtClean="0">
                <a:latin typeface="Calibri Light"/>
                <a:cs typeface="Calibri Light"/>
                <a:hlinkClick r:id="rId3"/>
              </a:rPr>
              <a:t> lizhen@cuhk.edu.cn</a:t>
            </a:r>
            <a:endParaRPr sz="2000" dirty="0">
              <a:latin typeface="Calibri Light"/>
              <a:cs typeface="Calibri Light"/>
            </a:endParaRPr>
          </a:p>
          <a:p>
            <a:pPr marR="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School of Science and Engineering</a:t>
            </a:r>
            <a:endParaRPr sz="2000" dirty="0">
              <a:latin typeface="Calibri Light"/>
              <a:cs typeface="Calibri Light"/>
            </a:endParaRPr>
          </a:p>
          <a:p>
            <a:pPr marL="12700" marR="1270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The Chinese University of Hong Kong, Shen Zhen </a:t>
            </a:r>
            <a:r>
              <a:rPr lang="en-US" sz="2000" dirty="0" smtClean="0">
                <a:latin typeface="Calibri Light"/>
                <a:cs typeface="Calibri Light"/>
              </a:rPr>
              <a:t>May 7-9</a:t>
            </a:r>
            <a:r>
              <a:rPr sz="2000" dirty="0" smtClean="0">
                <a:latin typeface="Calibri Light"/>
                <a:cs typeface="Calibri Light"/>
              </a:rPr>
              <a:t>, 2019</a:t>
            </a:r>
            <a:endParaRPr sz="2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4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Image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intensity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color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/>
              <a:t>K-means clustering using intensity alone and color alone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Rarely used for pixel segmentation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Mean shift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Try to find </a:t>
            </a:r>
            <a:r>
              <a:rPr lang="en-US" i="1" smtClean="0"/>
              <a:t>modes</a:t>
            </a:r>
            <a:r>
              <a:rPr lang="en-US" smtClean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990600" y="1295400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(1-D)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Estimated density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Equation" r:id="rId4" imgW="1917360" imgH="1091880" progId="Equation.DSMT4">
                  <p:embed/>
                </p:oleObj>
              </mc:Choice>
              <mc:Fallback>
                <p:oleObj name="Equation" r:id="rId4" imgW="1917360" imgH="10918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Mean Shift</a:t>
            </a:r>
            <a:endParaRPr lang="en-US" smtClean="0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Real Modality Analysis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Attraction basin:</a:t>
            </a:r>
            <a:r>
              <a:rPr lang="en-US" smtClean="0"/>
              <a:t> the region for which all trajectories lead to the same mode</a:t>
            </a:r>
          </a:p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Cluster:</a:t>
            </a:r>
            <a:r>
              <a:rPr lang="en-US" smtClean="0"/>
              <a:t> all data points in the attraction basin of a mode</a:t>
            </a:r>
          </a:p>
          <a:p>
            <a:pPr eaLnBrk="1" hangingPunct="1"/>
            <a:endParaRPr lang="en-US" smtClean="0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Assign points that lead to nearby modes to the same cluster</a:t>
            </a:r>
          </a:p>
          <a:p>
            <a:pPr marL="533400" indent="-533400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 smtClean="0"/>
              <a:t>Compute features for each pixel (color, gradients, texture, </a:t>
            </a:r>
            <a:r>
              <a:rPr lang="en-US" sz="2000" dirty="0" err="1" smtClean="0"/>
              <a:t>etc</a:t>
            </a:r>
            <a:r>
              <a:rPr lang="en-US" sz="2000" dirty="0" smtClean="0"/>
              <a:t>); also store each pixel’s position</a:t>
            </a:r>
          </a:p>
          <a:p>
            <a:pPr marL="533400" indent="-533400" eaLnBrk="1" hangingPunct="1"/>
            <a:r>
              <a:rPr lang="en-US" sz="2000" dirty="0" smtClean="0"/>
              <a:t>Set kernel size for features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position K</a:t>
            </a:r>
            <a:r>
              <a:rPr lang="en-US" sz="2000" baseline="-25000" dirty="0" smtClean="0"/>
              <a:t>s</a:t>
            </a:r>
            <a:endParaRPr lang="en-US" sz="2000" dirty="0" smtClean="0"/>
          </a:p>
          <a:p>
            <a:pPr marL="533400" indent="-533400" eaLnBrk="1" hangingPunct="1"/>
            <a:r>
              <a:rPr lang="en-US" sz="2000" dirty="0" smtClean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 smtClean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 smtClean="0"/>
              <a:t>Merge modes that are within width of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K</a:t>
            </a:r>
            <a:r>
              <a:rPr lang="en-US" sz="2000" baseline="-25000" dirty="0" smtClean="0"/>
              <a:t>s</a:t>
            </a:r>
            <a:endParaRPr lang="en-US" sz="2000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by Mean Shift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segmentation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hlinkClick r:id="rId4"/>
              </a:rPr>
              <a:t>http://www.caip.rutgers.edu/~comanici/MSPAMI/msPamiResults.html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Speedups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Binned estimation – replace points within some “bin” by point at center with mass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search of neighbors – e.g., k-d tree or approximate NN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Update all windows in each iteration (faster convergence)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Other tricks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kNN</a:t>
            </a:r>
            <a:r>
              <a:rPr lang="en-US" dirty="0" smtClean="0"/>
              <a:t> to determine window sizes adaptively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Lots of theoretical support</a:t>
            </a:r>
          </a:p>
          <a:p>
            <a:pPr lvl="1">
              <a:buFont typeface="Arial" pitchFamily="34" charset="0"/>
              <a:buNone/>
              <a:defRPr/>
            </a:pPr>
            <a:r>
              <a:rPr lang="en-US" dirty="0" smtClean="0">
                <a:cs typeface="Arial" pitchFamily="34" charset="0"/>
              </a:rPr>
              <a:t>	</a:t>
            </a:r>
            <a:r>
              <a:rPr lang="en-US" sz="2400" dirty="0" smtClean="0">
                <a:cs typeface="Arial" pitchFamily="34" charset="0"/>
              </a:rPr>
              <a:t>D. </a:t>
            </a:r>
            <a:r>
              <a:rPr lang="en-US" sz="2400" dirty="0" err="1" smtClean="0">
                <a:cs typeface="Arial" pitchFamily="34" charset="0"/>
              </a:rPr>
              <a:t>Comaniciu</a:t>
            </a:r>
            <a:r>
              <a:rPr lang="en-US" sz="2400" dirty="0" smtClean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>
              <a:cs typeface="Arial" pitchFamily="34" charset="0"/>
            </a:endParaRP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1054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Good general-purpose segmentation</a:t>
            </a:r>
          </a:p>
          <a:p>
            <a:pPr lvl="1" eaLnBrk="1" hangingPunct="1"/>
            <a:r>
              <a:rPr lang="en-US" sz="2400" dirty="0" smtClean="0"/>
              <a:t>Flexible in number and shape of regions</a:t>
            </a:r>
          </a:p>
          <a:p>
            <a:pPr lvl="1" eaLnBrk="1" hangingPunct="1"/>
            <a:r>
              <a:rPr lang="en-US" sz="2400" dirty="0" smtClean="0"/>
              <a:t>Robust to outliers</a:t>
            </a:r>
          </a:p>
          <a:p>
            <a:pPr lvl="1" eaLnBrk="1" hangingPunct="1"/>
            <a:r>
              <a:rPr lang="en-US" sz="2400" dirty="0" smtClean="0"/>
              <a:t>General mode-finding algorithm (useful for other problems such as finding most common surface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Have to choose kernel size in advance</a:t>
            </a:r>
          </a:p>
          <a:p>
            <a:pPr lvl="1" eaLnBrk="1" hangingPunct="1"/>
            <a:r>
              <a:rPr lang="en-US" sz="2400" dirty="0" smtClean="0"/>
              <a:t>Not suitable for high-dimensional features</a:t>
            </a:r>
          </a:p>
          <a:p>
            <a:pPr eaLnBrk="1" hangingPunct="1"/>
            <a:r>
              <a:rPr lang="en-US" sz="2800" dirty="0" smtClean="0"/>
              <a:t>When to use it</a:t>
            </a:r>
          </a:p>
          <a:p>
            <a:pPr lvl="1" eaLnBrk="1" hangingPunct="1"/>
            <a:r>
              <a:rPr lang="en-US" sz="2400" dirty="0" smtClean="0"/>
              <a:t>Oversegmentation</a:t>
            </a:r>
          </a:p>
          <a:p>
            <a:pPr lvl="1" eaLnBrk="1" hangingPunct="1"/>
            <a:r>
              <a:rPr lang="en-US" sz="2400" dirty="0" smtClean="0"/>
              <a:t>Multiple segmentations</a:t>
            </a:r>
          </a:p>
          <a:p>
            <a:pPr lvl="1" eaLnBrk="1" hangingPunct="1"/>
            <a:r>
              <a:rPr lang="en-US" sz="2400" dirty="0" smtClean="0"/>
              <a:t>Tracking, clustering, filtering applications</a:t>
            </a:r>
          </a:p>
          <a:p>
            <a:pPr lvl="2" eaLnBrk="1" hangingPunct="1"/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 smtClean="0"/>
              <a:t>Best Paper Award</a:t>
            </a:r>
            <a:r>
              <a:rPr lang="en-US" sz="2000" dirty="0" smtClean="0"/>
              <a:t>, </a:t>
            </a:r>
            <a:r>
              <a:rPr lang="en-US" sz="2000" dirty="0"/>
              <a:t>IEEE Conf. Computer Vision and Pattern Recognition (CVPR'00), Hilton Head Island, South Carolina, Vol. 2, 142-149, 2000 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 smtClean="0">
                <a:hlinkClick r:id="rId2"/>
              </a:rPr>
              <a:t>http://saravananthirumuruganathan.wordpress.com/2010/04/01/introduction-to-mean-shift-algorithm/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 smtClean="0"/>
              <a:t>Includes .m code for mean-shift clustering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Mean-shift paper by </a:t>
            </a:r>
            <a:r>
              <a:rPr lang="en-US" dirty="0" err="1" smtClean="0"/>
              <a:t>Comaniciu</a:t>
            </a:r>
            <a:r>
              <a:rPr lang="en-US" dirty="0" smtClean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 smtClean="0">
                <a:hlinkClick r:id="rId3"/>
              </a:rPr>
              <a:t>http://www.caip.rutgers.edu/~comanici/Papers/MsRobustApproach.pdf</a:t>
            </a: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 smtClean="0">
                <a:hlinkClick r:id="rId4"/>
              </a:rPr>
              <a:t>http://mis.hevra.haifa.ac.il/~ishimshoni/papers/chap9.pdf</a:t>
            </a:r>
            <a:endParaRPr lang="en-US" sz="2400" i="1" dirty="0" smtClean="0"/>
          </a:p>
          <a:p>
            <a:pPr>
              <a:buFont typeface="Arial" pitchFamily="34" charset="0"/>
              <a:buNone/>
              <a:defRPr/>
            </a:pPr>
            <a:endParaRPr lang="en-US" sz="2400" i="1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None/>
              <a:defRPr/>
            </a:pPr>
            <a:endParaRPr lang="en-US" sz="1400" dirty="0" smtClean="0"/>
          </a:p>
          <a:p>
            <a:pPr>
              <a:buFont typeface="Arial" pitchFamily="34" charset="0"/>
              <a:buNone/>
              <a:defRPr/>
            </a:pPr>
            <a:endParaRPr lang="en-US" sz="2800" i="1" dirty="0" smtClean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0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Superpixel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divide the image into a large number of regions, such that each regions lie within object boundaries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Watershed</a:t>
            </a:r>
          </a:p>
          <a:p>
            <a:pPr lvl="1"/>
            <a:r>
              <a:rPr lang="en-US" dirty="0" err="1" smtClean="0"/>
              <a:t>Felzenszwalb</a:t>
            </a:r>
            <a:r>
              <a:rPr lang="en-US" dirty="0" smtClean="0"/>
              <a:t> and </a:t>
            </a:r>
            <a:r>
              <a:rPr lang="en-US" dirty="0" err="1" smtClean="0"/>
              <a:t>Huttenlocher</a:t>
            </a:r>
            <a:r>
              <a:rPr lang="en-US" dirty="0" smtClean="0"/>
              <a:t> graph-based</a:t>
            </a:r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SLIC</a:t>
            </a:r>
          </a:p>
        </p:txBody>
      </p:sp>
    </p:spTree>
    <p:extLst>
      <p:ext uri="{BB962C8B-B14F-4D97-AF65-F5344CB8AC3E}">
        <p14:creationId xmlns:p14="http://schemas.microsoft.com/office/powerpoint/2010/main" val="3324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algorithm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segmentation</a:t>
            </a:r>
          </a:p>
        </p:txBody>
      </p:sp>
      <p:pic>
        <p:nvPicPr>
          <p:cNvPr id="51203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1219199" y="4114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Image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4267199" y="41148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Gradient</a:t>
            </a: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6659562" y="40386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Watershed boundaries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15057" r="27680" b="41465"/>
          <a:stretch/>
        </p:blipFill>
        <p:spPr bwMode="auto">
          <a:xfrm>
            <a:off x="3604260" y="4484688"/>
            <a:ext cx="2395852" cy="23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Choose local minima as region seeds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Add neighbors to priority queue, sorted by value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Take top priority pixel from queue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If all labeled neighbors have same label, assign that label to pixel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Add all non-marked neighbors to queue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Repeat step 3 until finished (all remaining pixels in queue are on the boundary)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Meyer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47800" y="6096000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Matlab: seg = watershed(bnd_im)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trick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Use as a starting point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Ultrametric</a:t>
            </a:r>
            <a:r>
              <a:rPr lang="en-US" dirty="0" smtClean="0"/>
              <a:t> contour map (</a:t>
            </a:r>
            <a:r>
              <a:rPr lang="en-US" dirty="0" err="1" smtClean="0"/>
              <a:t>Arbelaez</a:t>
            </a:r>
            <a:r>
              <a:rPr lang="en-US" dirty="0" smtClean="0"/>
              <a:t> 2006)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Works with any soft boundaries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Canny </a:t>
            </a:r>
            <a:r>
              <a:rPr lang="en-US" dirty="0"/>
              <a:t>(w/o non-max suppression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Etc.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(&lt; 1 sec for 512x512 image)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Preserves boundaries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Only as good as the soft boundaries (which may be slow to compute)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Not easy to get variety of regions for multiple segmentations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algorithm for </a:t>
            </a:r>
            <a:r>
              <a:rPr lang="en-US" dirty="0" err="1" smtClean="0"/>
              <a:t>superpixels</a:t>
            </a:r>
            <a:r>
              <a:rPr lang="en-US" dirty="0" smtClean="0"/>
              <a:t>, hierarchical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: Graph-Based Segmentation</a:t>
            </a:r>
            <a:endParaRPr lang="en-US" dirty="0"/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" y="5033772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Good for thin regions</a:t>
            </a:r>
          </a:p>
          <a:p>
            <a:r>
              <a:rPr lang="en-US" dirty="0" smtClean="0"/>
              <a:t>+ Fast</a:t>
            </a:r>
          </a:p>
          <a:p>
            <a:r>
              <a:rPr lang="en-US" dirty="0" smtClean="0"/>
              <a:t>+ Easy to control coarseness of segmentations</a:t>
            </a:r>
          </a:p>
          <a:p>
            <a:r>
              <a:rPr lang="en-US" dirty="0" smtClean="0"/>
              <a:t>+ Can include both large and small regions</a:t>
            </a:r>
          </a:p>
          <a:p>
            <a:r>
              <a:rPr lang="en-US" dirty="0"/>
              <a:t> </a:t>
            </a:r>
            <a:r>
              <a:rPr lang="en-US" dirty="0" smtClean="0"/>
              <a:t>- Often creates regions with strange shapes</a:t>
            </a:r>
          </a:p>
          <a:p>
            <a:r>
              <a:rPr lang="en-US" dirty="0" smtClean="0"/>
              <a:t> - Sometimes makes very large errors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 smtClean="0">
                <a:hlinkClick r:id="rId6"/>
              </a:rPr>
              <a:t>http://www.cs.brown.edu/~pff/segment/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514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Turbo Pixels: </a:t>
            </a:r>
            <a:r>
              <a:rPr lang="en-US" dirty="0" err="1" smtClean="0"/>
              <a:t>Levinstein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7620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371910"/>
            <a:ext cx="838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Tries to preserve boundaries like watershed but to produce more regular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   </a:t>
            </a:r>
            <a:r>
              <a:rPr lang="en-US" sz="2400" dirty="0" smtClean="0"/>
              <a:t>(</a:t>
            </a:r>
            <a:r>
              <a:rPr lang="en-US" sz="2400" dirty="0" err="1" smtClean="0"/>
              <a:t>Achanta</a:t>
            </a:r>
            <a:r>
              <a:rPr lang="en-US" sz="2400" dirty="0" smtClean="0"/>
              <a:t> et al. PAMI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455975"/>
            <a:ext cx="5029201" cy="56306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Initialize cluster centers on pixel grid in steps </a:t>
            </a:r>
            <a:r>
              <a:rPr lang="en-US" dirty="0" smtClean="0"/>
              <a:t>S and equally distributed k cluster centers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- Features: Lab color, x-y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centers to position in 3x3 window with smallest </a:t>
            </a:r>
            <a:r>
              <a:rPr lang="en-US" dirty="0" smtClean="0"/>
              <a:t>gradient (smoothest point)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each pixel to cluster center within 2S pixel distance and assign to nearest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Recompute</a:t>
            </a:r>
            <a:r>
              <a:rPr lang="en-US" dirty="0" smtClean="0"/>
              <a:t> cluster centers as mean color/position of pixels belonging to each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 when residual error is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408" y="805934"/>
            <a:ext cx="760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infoscience.epfl.ch/record/177415/files/Superpixel_PAMI2011-2.pdf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77" y="1371600"/>
            <a:ext cx="2975524" cy="2201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0877" y="5334000"/>
            <a:ext cx="3313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Fast 0.36s for 320x240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Regular </a:t>
            </a:r>
            <a:r>
              <a:rPr lang="en-US" dirty="0" err="1" smtClean="0"/>
              <a:t>superpixels</a:t>
            </a: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Superpixels</a:t>
            </a:r>
            <a:r>
              <a:rPr lang="en-US" dirty="0" smtClean="0"/>
              <a:t> fit boundaries</a:t>
            </a:r>
          </a:p>
          <a:p>
            <a:r>
              <a:rPr lang="en-US" dirty="0" smtClean="0"/>
              <a:t>-  May miss thin objects</a:t>
            </a:r>
          </a:p>
          <a:p>
            <a:r>
              <a:rPr lang="en-US" dirty="0" smtClean="0"/>
              <a:t>-  Large number of </a:t>
            </a:r>
            <a:r>
              <a:rPr lang="en-US" dirty="0" err="1" smtClean="0"/>
              <a:t>superpixels</a:t>
            </a:r>
            <a:endParaRPr lang="en-US" dirty="0"/>
          </a:p>
        </p:txBody>
      </p:sp>
      <p:pic>
        <p:nvPicPr>
          <p:cNvPr id="10242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508" y="3635400"/>
            <a:ext cx="3445097" cy="165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15240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956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5240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6" name="Straight Connector 15"/>
          <p:cNvCxnSpPr>
            <a:stCxn id="13" idx="6"/>
            <a:endCxn id="14" idx="2"/>
          </p:cNvCxnSpPr>
          <p:nvPr/>
        </p:nvCxnSpPr>
        <p:spPr>
          <a:xfrm>
            <a:off x="2286000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4"/>
            <a:endCxn id="15" idx="0"/>
          </p:cNvCxnSpPr>
          <p:nvPr/>
        </p:nvCxnSpPr>
        <p:spPr>
          <a:xfrm rot="5400000">
            <a:off x="16764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956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0480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86000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3021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737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3021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4" name="Straight Connector 23"/>
          <p:cNvCxnSpPr>
            <a:stCxn id="21" idx="6"/>
            <a:endCxn id="22" idx="2"/>
          </p:cNvCxnSpPr>
          <p:nvPr/>
        </p:nvCxnSpPr>
        <p:spPr>
          <a:xfrm>
            <a:off x="5064125" y="20335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4"/>
            <a:endCxn id="23" idx="0"/>
          </p:cNvCxnSpPr>
          <p:nvPr/>
        </p:nvCxnSpPr>
        <p:spPr>
          <a:xfrm rot="5400000">
            <a:off x="44553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6737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/>
          <p:cNvCxnSpPr>
            <a:stCxn id="22" idx="4"/>
            <a:endCxn id="26" idx="0"/>
          </p:cNvCxnSpPr>
          <p:nvPr/>
        </p:nvCxnSpPr>
        <p:spPr>
          <a:xfrm rot="5400000">
            <a:off x="58269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4125" y="33289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5240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0" name="Straight Connector 29"/>
          <p:cNvCxnSpPr>
            <a:endCxn id="29" idx="0"/>
          </p:cNvCxnSpPr>
          <p:nvPr/>
        </p:nvCxnSpPr>
        <p:spPr>
          <a:xfrm rot="5400000">
            <a:off x="16764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8956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30480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86000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3021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5" name="Straight Connector 34"/>
          <p:cNvCxnSpPr>
            <a:endCxn id="34" idx="0"/>
          </p:cNvCxnSpPr>
          <p:nvPr/>
        </p:nvCxnSpPr>
        <p:spPr>
          <a:xfrm rot="5400000">
            <a:off x="44553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6737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7" name="Straight Connector 36"/>
          <p:cNvCxnSpPr>
            <a:endCxn id="36" idx="0"/>
          </p:cNvCxnSpPr>
          <p:nvPr/>
        </p:nvCxnSpPr>
        <p:spPr>
          <a:xfrm rot="5400000">
            <a:off x="58269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64125" y="45720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75063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675063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75063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43"/>
          <p:cNvSpPr txBox="1">
            <a:spLocks noChangeArrowheads="1"/>
          </p:cNvSpPr>
          <p:nvPr/>
        </p:nvSpPr>
        <p:spPr bwMode="auto">
          <a:xfrm>
            <a:off x="6629400" y="1219200"/>
            <a:ext cx="210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Node y</a:t>
            </a:r>
            <a:r>
              <a:rPr lang="en-US" baseline="-25000"/>
              <a:t>i</a:t>
            </a:r>
            <a:r>
              <a:rPr lang="en-US"/>
              <a:t>: pixel label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6438900" y="16383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 flipV="1">
            <a:off x="6324600" y="2590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43"/>
          <p:cNvSpPr txBox="1">
            <a:spLocks noChangeArrowheads="1"/>
          </p:cNvSpPr>
          <p:nvPr/>
        </p:nvSpPr>
        <p:spPr bwMode="auto">
          <a:xfrm>
            <a:off x="7010400" y="1905000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Edge: constrained pairs</a:t>
            </a:r>
          </a:p>
        </p:txBody>
      </p:sp>
      <p:sp>
        <p:nvSpPr>
          <p:cNvPr id="1061" name="TextBox 45"/>
          <p:cNvSpPr txBox="1">
            <a:spLocks noChangeArrowheads="1"/>
          </p:cNvSpPr>
          <p:nvPr/>
        </p:nvSpPr>
        <p:spPr bwMode="auto">
          <a:xfrm>
            <a:off x="1600200" y="5334000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label to each pixel</a:t>
            </a:r>
          </a:p>
        </p:txBody>
      </p:sp>
      <p:sp>
        <p:nvSpPr>
          <p:cNvPr id="1062" name="TextBox 46"/>
          <p:cNvSpPr txBox="1">
            <a:spLocks noChangeArrowheads="1"/>
          </p:cNvSpPr>
          <p:nvPr/>
        </p:nvSpPr>
        <p:spPr bwMode="auto">
          <a:xfrm>
            <a:off x="5257800" y="5410200"/>
            <a:ext cx="34972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pair of labels to connected pixels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429000" y="5791200"/>
            <a:ext cx="246063" cy="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324600" y="6056313"/>
            <a:ext cx="152400" cy="192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990600"/>
          </a:xfrm>
        </p:spPr>
        <p:txBody>
          <a:bodyPr/>
          <a:lstStyle/>
          <a:p>
            <a:r>
              <a:rPr lang="en-US" smtClean="0"/>
              <a:t>Example: “label smoothing” grid</a:t>
            </a:r>
          </a:p>
        </p:txBody>
      </p:sp>
      <p:sp>
        <p:nvSpPr>
          <p:cNvPr id="47" name="Oval 46"/>
          <p:cNvSpPr/>
          <p:nvPr/>
        </p:nvSpPr>
        <p:spPr>
          <a:xfrm>
            <a:off x="14112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7828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14112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0" name="Straight Connector 49"/>
          <p:cNvCxnSpPr>
            <a:stCxn id="47" idx="6"/>
            <a:endCxn id="48" idx="2"/>
          </p:cNvCxnSpPr>
          <p:nvPr/>
        </p:nvCxnSpPr>
        <p:spPr>
          <a:xfrm>
            <a:off x="2173288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7" idx="4"/>
            <a:endCxn id="49" idx="0"/>
          </p:cNvCxnSpPr>
          <p:nvPr/>
        </p:nvCxnSpPr>
        <p:spPr>
          <a:xfrm rot="5400000">
            <a:off x="15636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7828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29352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3288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1894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55610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1894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8" name="Straight Connector 57"/>
          <p:cNvCxnSpPr>
            <a:stCxn id="55" idx="6"/>
            <a:endCxn id="56" idx="2"/>
          </p:cNvCxnSpPr>
          <p:nvPr/>
        </p:nvCxnSpPr>
        <p:spPr>
          <a:xfrm>
            <a:off x="4951413" y="24907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5" idx="4"/>
            <a:endCxn id="57" idx="0"/>
          </p:cNvCxnSpPr>
          <p:nvPr/>
        </p:nvCxnSpPr>
        <p:spPr>
          <a:xfrm rot="5400000">
            <a:off x="43426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610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1" name="Straight Connector 60"/>
          <p:cNvCxnSpPr>
            <a:stCxn id="56" idx="4"/>
            <a:endCxn id="60" idx="0"/>
          </p:cNvCxnSpPr>
          <p:nvPr/>
        </p:nvCxnSpPr>
        <p:spPr>
          <a:xfrm rot="5400000">
            <a:off x="57142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51413" y="37861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4112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4" name="Straight Connector 63"/>
          <p:cNvCxnSpPr>
            <a:endCxn id="63" idx="0"/>
          </p:cNvCxnSpPr>
          <p:nvPr/>
        </p:nvCxnSpPr>
        <p:spPr>
          <a:xfrm rot="5400000">
            <a:off x="15636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828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29352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173288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894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 rot="5400000">
            <a:off x="43426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5610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rot="5400000">
            <a:off x="57142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51413" y="5029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62350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62350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62350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TextBox 43"/>
          <p:cNvSpPr txBox="1">
            <a:spLocks noChangeArrowheads="1"/>
          </p:cNvSpPr>
          <p:nvPr/>
        </p:nvSpPr>
        <p:spPr bwMode="auto">
          <a:xfrm>
            <a:off x="6516688" y="914400"/>
            <a:ext cx="180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Unary potential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rot="5400000">
            <a:off x="6326188" y="209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TextBox 46"/>
          <p:cNvSpPr txBox="1">
            <a:spLocks noChangeArrowheads="1"/>
          </p:cNvSpPr>
          <p:nvPr/>
        </p:nvSpPr>
        <p:spPr bwMode="auto">
          <a:xfrm>
            <a:off x="6821488" y="3048000"/>
            <a:ext cx="11080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   0    1</a:t>
            </a:r>
          </a:p>
          <a:p>
            <a:r>
              <a:rPr lang="en-US"/>
              <a:t>0  0    K	</a:t>
            </a:r>
          </a:p>
          <a:p>
            <a:r>
              <a:rPr lang="en-US"/>
              <a:t>1  K    0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rot="10800000" flipV="1">
            <a:off x="6211888" y="30480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050088" y="3352800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684169" y="3620294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TextBox 54"/>
          <p:cNvSpPr txBox="1">
            <a:spLocks noChangeArrowheads="1"/>
          </p:cNvSpPr>
          <p:nvPr/>
        </p:nvSpPr>
        <p:spPr bwMode="auto">
          <a:xfrm>
            <a:off x="6973888" y="2667000"/>
            <a:ext cx="2017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Pairwise Potential</a:t>
            </a:r>
          </a:p>
        </p:txBody>
      </p:sp>
      <p:sp>
        <p:nvSpPr>
          <p:cNvPr id="2089" name="TextBox 82"/>
          <p:cNvSpPr txBox="1">
            <a:spLocks noChangeArrowheads="1"/>
          </p:cNvSpPr>
          <p:nvPr/>
        </p:nvSpPr>
        <p:spPr bwMode="auto">
          <a:xfrm>
            <a:off x="6669088" y="1371600"/>
            <a:ext cx="23796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0: -</a:t>
            </a:r>
            <a:r>
              <a:rPr lang="en-US" dirty="0" err="1" smtClean="0"/>
              <a:t>logP</a:t>
            </a: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= 0 | data)</a:t>
            </a:r>
          </a:p>
          <a:p>
            <a:r>
              <a:rPr lang="en-US" dirty="0" smtClean="0"/>
              <a:t>1</a:t>
            </a:r>
            <a:r>
              <a:rPr lang="en-US" dirty="0"/>
              <a:t>: -</a:t>
            </a:r>
            <a:r>
              <a:rPr lang="en-US" dirty="0" err="1"/>
              <a:t>logP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 </a:t>
            </a:r>
            <a:r>
              <a:rPr lang="en-US" dirty="0" smtClean="0"/>
              <a:t>| </a:t>
            </a:r>
            <a:r>
              <a:rPr lang="en-US" dirty="0"/>
              <a:t>data) 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16913" y="332529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K&gt;0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971800" y="3733800"/>
            <a:ext cx="2133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 flipH="1">
            <a:off x="3962400" y="4114800"/>
            <a:ext cx="1295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6200000" flipH="1">
            <a:off x="4076700" y="4229100"/>
            <a:ext cx="1676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4" idx="4"/>
          </p:cNvCxnSpPr>
          <p:nvPr/>
        </p:nvCxnSpPr>
        <p:spPr>
          <a:xfrm rot="16200000" flipH="1">
            <a:off x="5105400" y="2057400"/>
            <a:ext cx="15240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 flipH="1">
            <a:off x="4762500" y="2400300"/>
            <a:ext cx="2362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4"/>
          </p:cNvCxnSpPr>
          <p:nvPr/>
        </p:nvCxnSpPr>
        <p:spPr>
          <a:xfrm rot="16200000" flipH="1">
            <a:off x="5638800" y="1524000"/>
            <a:ext cx="16764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4" idx="4"/>
          </p:cNvCxnSpPr>
          <p:nvPr/>
        </p:nvCxnSpPr>
        <p:spPr>
          <a:xfrm rot="16200000" flipH="1">
            <a:off x="4229100" y="2933700"/>
            <a:ext cx="2209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4" idx="4"/>
          </p:cNvCxnSpPr>
          <p:nvPr/>
        </p:nvCxnSpPr>
        <p:spPr>
          <a:xfrm rot="16200000" flipH="1">
            <a:off x="4648200" y="2514600"/>
            <a:ext cx="1828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44" idx="4"/>
          </p:cNvCxnSpPr>
          <p:nvPr/>
        </p:nvCxnSpPr>
        <p:spPr>
          <a:xfrm rot="16200000" flipH="1">
            <a:off x="5181600" y="1981200"/>
            <a:ext cx="20574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9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3100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3101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2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03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3103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4115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4116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17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118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4118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638800" y="30480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105400" y="3505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572000" y="3886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segmentation</a:t>
            </a:r>
          </a:p>
        </p:txBody>
      </p:sp>
      <p:grpSp>
        <p:nvGrpSpPr>
          <p:cNvPr id="22531" name="Group 36"/>
          <p:cNvGrpSpPr>
            <a:grpSpLocks/>
          </p:cNvGrpSpPr>
          <p:nvPr/>
        </p:nvGrpSpPr>
        <p:grpSpPr bwMode="auto">
          <a:xfrm>
            <a:off x="762000" y="3124200"/>
            <a:ext cx="3429000" cy="2260600"/>
            <a:chOff x="2924" y="349"/>
            <a:chExt cx="1296" cy="848"/>
          </a:xfrm>
        </p:grpSpPr>
        <p:pic>
          <p:nvPicPr>
            <p:cNvPr id="22536" name="Picture 33" descr="15309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7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2" name="Group 39"/>
          <p:cNvGrpSpPr>
            <a:grpSpLocks noChangeAspect="1"/>
          </p:cNvGrpSpPr>
          <p:nvPr/>
        </p:nvGrpSpPr>
        <p:grpSpPr bwMode="auto">
          <a:xfrm>
            <a:off x="5181600" y="3124200"/>
            <a:ext cx="3402013" cy="2286000"/>
            <a:chOff x="2854" y="3039"/>
            <a:chExt cx="1292" cy="868"/>
          </a:xfrm>
        </p:grpSpPr>
        <p:sp>
          <p:nvSpPr>
            <p:cNvPr id="22534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35" name="Picture 30" descr="o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ight Arrow 9"/>
          <p:cNvSpPr/>
          <p:nvPr/>
        </p:nvSpPr>
        <p:spPr>
          <a:xfrm>
            <a:off x="4343400" y="41148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638800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 provides rough indication of foreground region.</a:t>
            </a:r>
          </a:p>
          <a:p>
            <a:endParaRPr lang="en-US" sz="2400" dirty="0"/>
          </a:p>
          <a:p>
            <a:r>
              <a:rPr lang="en-US" sz="2400" dirty="0" smtClean="0"/>
              <a:t>Goal: Automatically provide a pixel-level segmentation.</a:t>
            </a:r>
            <a:endParaRPr lang="en-US" sz="2400" dirty="0"/>
          </a:p>
        </p:txBody>
      </p:sp>
      <p:pic>
        <p:nvPicPr>
          <p:cNvPr id="4098" name="Picture 2" descr="https://pic3.zhimg.com/80/v2-63f1625890ce5bf54a3ef1cac2c440ea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406"/>
            <a:ext cx="3612142" cy="28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2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-30163"/>
            <a:ext cx="640080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Grab cuts and graph cuts</a:t>
            </a:r>
          </a:p>
        </p:txBody>
      </p:sp>
      <p:grpSp>
        <p:nvGrpSpPr>
          <p:cNvPr id="23555" name="Group 37"/>
          <p:cNvGrpSpPr>
            <a:grpSpLocks/>
          </p:cNvGrpSpPr>
          <p:nvPr/>
        </p:nvGrpSpPr>
        <p:grpSpPr bwMode="auto">
          <a:xfrm>
            <a:off x="6540500" y="2238375"/>
            <a:ext cx="2084388" cy="1565275"/>
            <a:chOff x="4120" y="1410"/>
            <a:chExt cx="1313" cy="986"/>
          </a:xfrm>
        </p:grpSpPr>
        <p:pic>
          <p:nvPicPr>
            <p:cNvPr id="23573" name="Picture 6" descr="llamaDark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4120" y="1410"/>
              <a:ext cx="1313" cy="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Rectangle 7"/>
            <p:cNvSpPr>
              <a:spLocks noChangeArrowheads="1"/>
            </p:cNvSpPr>
            <p:nvPr/>
          </p:nvSpPr>
          <p:spPr bwMode="auto">
            <a:xfrm>
              <a:off x="4339" y="1618"/>
              <a:ext cx="800" cy="766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pic>
        <p:nvPicPr>
          <p:cNvPr id="23556" name="Picture 8" descr="llama_GB_bor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738" y="3870325"/>
            <a:ext cx="141128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9" descr="llama_MW_bord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2413" y="3876675"/>
            <a:ext cx="1366837" cy="153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0" descr="llama_IS_bord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5600" y="3854450"/>
            <a:ext cx="13716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5"/>
          <p:cNvSpPr txBox="1">
            <a:spLocks noChangeArrowheads="1"/>
          </p:cNvSpPr>
          <p:nvPr/>
        </p:nvSpPr>
        <p:spPr bwMode="auto">
          <a:xfrm>
            <a:off x="252413" y="2489200"/>
            <a:ext cx="787400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User </a:t>
            </a:r>
            <a:br>
              <a:rPr lang="en-GB" sz="2400">
                <a:latin typeface="Arial Narrow" pitchFamily="34" charset="0"/>
              </a:rPr>
            </a:br>
            <a:r>
              <a:rPr lang="en-GB" sz="2400">
                <a:latin typeface="Arial Narrow" pitchFamily="34" charset="0"/>
              </a:rPr>
              <a:t>Input</a:t>
            </a:r>
          </a:p>
        </p:txBody>
      </p:sp>
      <p:sp>
        <p:nvSpPr>
          <p:cNvPr id="23560" name="Text Box 16"/>
          <p:cNvSpPr txBox="1">
            <a:spLocks noChangeArrowheads="1"/>
          </p:cNvSpPr>
          <p:nvPr/>
        </p:nvSpPr>
        <p:spPr bwMode="auto">
          <a:xfrm>
            <a:off x="177800" y="4295775"/>
            <a:ext cx="1208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Result</a:t>
            </a:r>
          </a:p>
        </p:txBody>
      </p:sp>
      <p:sp>
        <p:nvSpPr>
          <p:cNvPr id="23561" name="Text Box 17"/>
          <p:cNvSpPr txBox="1">
            <a:spLocks noChangeArrowheads="1"/>
          </p:cNvSpPr>
          <p:nvPr/>
        </p:nvSpPr>
        <p:spPr bwMode="auto">
          <a:xfrm>
            <a:off x="944563" y="1582738"/>
            <a:ext cx="26781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Magic Wand</a:t>
            </a:r>
            <a:r>
              <a:rPr lang="en-GB" sz="2000"/>
              <a:t> </a:t>
            </a:r>
            <a:br>
              <a:rPr lang="en-GB" sz="2000"/>
            </a:br>
            <a:r>
              <a:rPr lang="en-GB" sz="1600"/>
              <a:t>(198?)</a:t>
            </a:r>
          </a:p>
        </p:txBody>
      </p:sp>
      <p:sp>
        <p:nvSpPr>
          <p:cNvPr id="23562" name="Text Box 18"/>
          <p:cNvSpPr txBox="1">
            <a:spLocks noChangeArrowheads="1"/>
          </p:cNvSpPr>
          <p:nvPr/>
        </p:nvSpPr>
        <p:spPr bwMode="auto">
          <a:xfrm>
            <a:off x="3068638" y="1604963"/>
            <a:ext cx="37449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solidFill>
                  <a:srgbClr val="F1AE05"/>
                </a:solidFill>
              </a:rPr>
              <a:t>Intelligent Scissors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1600" dirty="0"/>
              <a:t>Mortensen and Barrett (1995)</a:t>
            </a:r>
          </a:p>
        </p:txBody>
      </p:sp>
      <p:sp>
        <p:nvSpPr>
          <p:cNvPr id="23563" name="Text Box 19"/>
          <p:cNvSpPr txBox="1">
            <a:spLocks noChangeArrowheads="1"/>
          </p:cNvSpPr>
          <p:nvPr/>
        </p:nvSpPr>
        <p:spPr bwMode="auto">
          <a:xfrm>
            <a:off x="6902450" y="1700213"/>
            <a:ext cx="1287463" cy="396875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GrabCut</a:t>
            </a:r>
          </a:p>
        </p:txBody>
      </p:sp>
      <p:sp>
        <p:nvSpPr>
          <p:cNvPr id="23564" name="Text Box 20"/>
          <p:cNvSpPr txBox="1">
            <a:spLocks noChangeArrowheads="1"/>
          </p:cNvSpPr>
          <p:nvPr/>
        </p:nvSpPr>
        <p:spPr bwMode="auto">
          <a:xfrm>
            <a:off x="1527175" y="5400675"/>
            <a:ext cx="1319213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</a:t>
            </a:r>
          </a:p>
        </p:txBody>
      </p:sp>
      <p:sp>
        <p:nvSpPr>
          <p:cNvPr id="23565" name="Text Box 21"/>
          <p:cNvSpPr txBox="1">
            <a:spLocks noChangeArrowheads="1"/>
          </p:cNvSpPr>
          <p:nvPr/>
        </p:nvSpPr>
        <p:spPr bwMode="auto">
          <a:xfrm>
            <a:off x="4100513" y="5429250"/>
            <a:ext cx="189388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Boundary</a:t>
            </a:r>
          </a:p>
        </p:txBody>
      </p:sp>
      <p:sp>
        <p:nvSpPr>
          <p:cNvPr id="23566" name="Text Box 22"/>
          <p:cNvSpPr txBox="1">
            <a:spLocks noChangeArrowheads="1"/>
          </p:cNvSpPr>
          <p:nvPr/>
        </p:nvSpPr>
        <p:spPr bwMode="auto">
          <a:xfrm>
            <a:off x="5970588" y="5413375"/>
            <a:ext cx="303053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 &amp; Boundary</a:t>
            </a:r>
          </a:p>
        </p:txBody>
      </p:sp>
      <p:grpSp>
        <p:nvGrpSpPr>
          <p:cNvPr id="23567" name="Group 36"/>
          <p:cNvGrpSpPr>
            <a:grpSpLocks/>
          </p:cNvGrpSpPr>
          <p:nvPr/>
        </p:nvGrpSpPr>
        <p:grpSpPr bwMode="auto">
          <a:xfrm>
            <a:off x="3819525" y="2220913"/>
            <a:ext cx="2092325" cy="1657350"/>
            <a:chOff x="2406" y="1399"/>
            <a:chExt cx="1318" cy="1044"/>
          </a:xfrm>
        </p:grpSpPr>
        <p:pic>
          <p:nvPicPr>
            <p:cNvPr id="23570" name="Picture 32" descr="llama"/>
            <p:cNvPicPr>
              <a:picLocks noChangeAspect="1" noChangeArrowheads="1"/>
            </p:cNvPicPr>
            <p:nvPr/>
          </p:nvPicPr>
          <p:blipFill>
            <a:blip r:embed="rId7" cstate="print">
              <a:lum contrast="-36000"/>
            </a:blip>
            <a:srcRect r="578"/>
            <a:stretch>
              <a:fillRect/>
            </a:stretch>
          </p:blipFill>
          <p:spPr bwMode="auto">
            <a:xfrm>
              <a:off x="2406" y="1399"/>
              <a:ext cx="1318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1" name="Freeform 33"/>
            <p:cNvSpPr>
              <a:spLocks/>
            </p:cNvSpPr>
            <p:nvPr/>
          </p:nvSpPr>
          <p:spPr bwMode="auto">
            <a:xfrm>
              <a:off x="2683" y="1670"/>
              <a:ext cx="696" cy="773"/>
            </a:xfrm>
            <a:custGeom>
              <a:avLst/>
              <a:gdLst>
                <a:gd name="T0" fmla="*/ 36 w 696"/>
                <a:gd name="T1" fmla="*/ 699 h 773"/>
                <a:gd name="T2" fmla="*/ 57 w 696"/>
                <a:gd name="T3" fmla="*/ 600 h 773"/>
                <a:gd name="T4" fmla="*/ 57 w 696"/>
                <a:gd name="T5" fmla="*/ 489 h 773"/>
                <a:gd name="T6" fmla="*/ 66 w 696"/>
                <a:gd name="T7" fmla="*/ 396 h 773"/>
                <a:gd name="T8" fmla="*/ 105 w 696"/>
                <a:gd name="T9" fmla="*/ 183 h 773"/>
                <a:gd name="T10" fmla="*/ 27 w 696"/>
                <a:gd name="T11" fmla="*/ 120 h 773"/>
                <a:gd name="T12" fmla="*/ 0 w 696"/>
                <a:gd name="T13" fmla="*/ 75 h 773"/>
                <a:gd name="T14" fmla="*/ 21 w 696"/>
                <a:gd name="T15" fmla="*/ 6 h 773"/>
                <a:gd name="T16" fmla="*/ 165 w 696"/>
                <a:gd name="T17" fmla="*/ 48 h 773"/>
                <a:gd name="T18" fmla="*/ 324 w 696"/>
                <a:gd name="T19" fmla="*/ 30 h 773"/>
                <a:gd name="T20" fmla="*/ 508 w 696"/>
                <a:gd name="T21" fmla="*/ 94 h 773"/>
                <a:gd name="T22" fmla="*/ 569 w 696"/>
                <a:gd name="T23" fmla="*/ 118 h 773"/>
                <a:gd name="T24" fmla="*/ 639 w 696"/>
                <a:gd name="T25" fmla="*/ 155 h 773"/>
                <a:gd name="T26" fmla="*/ 681 w 696"/>
                <a:gd name="T27" fmla="*/ 207 h 773"/>
                <a:gd name="T28" fmla="*/ 696 w 696"/>
                <a:gd name="T29" fmla="*/ 297 h 773"/>
                <a:gd name="T30" fmla="*/ 588 w 696"/>
                <a:gd name="T31" fmla="*/ 378 h 773"/>
                <a:gd name="T32" fmla="*/ 457 w 696"/>
                <a:gd name="T33" fmla="*/ 405 h 773"/>
                <a:gd name="T34" fmla="*/ 438 w 696"/>
                <a:gd name="T35" fmla="*/ 448 h 773"/>
                <a:gd name="T36" fmla="*/ 494 w 696"/>
                <a:gd name="T37" fmla="*/ 721 h 773"/>
                <a:gd name="T38" fmla="*/ 205 w 696"/>
                <a:gd name="T39" fmla="*/ 759 h 773"/>
                <a:gd name="T40" fmla="*/ 47 w 696"/>
                <a:gd name="T41" fmla="*/ 735 h 773"/>
                <a:gd name="T42" fmla="*/ 36 w 696"/>
                <a:gd name="T43" fmla="*/ 699 h 7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96"/>
                <a:gd name="T67" fmla="*/ 0 h 773"/>
                <a:gd name="T68" fmla="*/ 696 w 696"/>
                <a:gd name="T69" fmla="*/ 773 h 77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96" h="773">
                  <a:moveTo>
                    <a:pt x="36" y="699"/>
                  </a:moveTo>
                  <a:cubicBezTo>
                    <a:pt x="26" y="669"/>
                    <a:pt x="47" y="631"/>
                    <a:pt x="57" y="600"/>
                  </a:cubicBezTo>
                  <a:cubicBezTo>
                    <a:pt x="59" y="541"/>
                    <a:pt x="48" y="544"/>
                    <a:pt x="57" y="489"/>
                  </a:cubicBezTo>
                  <a:cubicBezTo>
                    <a:pt x="59" y="474"/>
                    <a:pt x="63" y="411"/>
                    <a:pt x="66" y="396"/>
                  </a:cubicBezTo>
                  <a:cubicBezTo>
                    <a:pt x="76" y="353"/>
                    <a:pt x="113" y="227"/>
                    <a:pt x="105" y="183"/>
                  </a:cubicBezTo>
                  <a:cubicBezTo>
                    <a:pt x="83" y="149"/>
                    <a:pt x="49" y="142"/>
                    <a:pt x="27" y="120"/>
                  </a:cubicBezTo>
                  <a:cubicBezTo>
                    <a:pt x="22" y="105"/>
                    <a:pt x="5" y="91"/>
                    <a:pt x="0" y="75"/>
                  </a:cubicBezTo>
                  <a:cubicBezTo>
                    <a:pt x="2" y="58"/>
                    <a:pt x="13" y="21"/>
                    <a:pt x="21" y="6"/>
                  </a:cubicBezTo>
                  <a:cubicBezTo>
                    <a:pt x="65" y="0"/>
                    <a:pt x="98" y="43"/>
                    <a:pt x="165" y="48"/>
                  </a:cubicBezTo>
                  <a:cubicBezTo>
                    <a:pt x="207" y="62"/>
                    <a:pt x="281" y="24"/>
                    <a:pt x="324" y="30"/>
                  </a:cubicBezTo>
                  <a:cubicBezTo>
                    <a:pt x="361" y="43"/>
                    <a:pt x="470" y="85"/>
                    <a:pt x="508" y="94"/>
                  </a:cubicBezTo>
                  <a:cubicBezTo>
                    <a:pt x="527" y="107"/>
                    <a:pt x="550" y="105"/>
                    <a:pt x="569" y="118"/>
                  </a:cubicBezTo>
                  <a:cubicBezTo>
                    <a:pt x="591" y="133"/>
                    <a:pt x="617" y="140"/>
                    <a:pt x="639" y="155"/>
                  </a:cubicBezTo>
                  <a:cubicBezTo>
                    <a:pt x="658" y="170"/>
                    <a:pt x="668" y="184"/>
                    <a:pt x="681" y="207"/>
                  </a:cubicBezTo>
                  <a:cubicBezTo>
                    <a:pt x="690" y="237"/>
                    <a:pt x="680" y="271"/>
                    <a:pt x="696" y="297"/>
                  </a:cubicBezTo>
                  <a:cubicBezTo>
                    <a:pt x="694" y="327"/>
                    <a:pt x="624" y="366"/>
                    <a:pt x="588" y="378"/>
                  </a:cubicBezTo>
                  <a:cubicBezTo>
                    <a:pt x="525" y="376"/>
                    <a:pt x="516" y="365"/>
                    <a:pt x="457" y="405"/>
                  </a:cubicBezTo>
                  <a:cubicBezTo>
                    <a:pt x="449" y="418"/>
                    <a:pt x="438" y="448"/>
                    <a:pt x="438" y="448"/>
                  </a:cubicBezTo>
                  <a:cubicBezTo>
                    <a:pt x="440" y="489"/>
                    <a:pt x="431" y="678"/>
                    <a:pt x="494" y="721"/>
                  </a:cubicBezTo>
                  <a:cubicBezTo>
                    <a:pt x="455" y="773"/>
                    <a:pt x="279" y="757"/>
                    <a:pt x="205" y="759"/>
                  </a:cubicBezTo>
                  <a:cubicBezTo>
                    <a:pt x="133" y="755"/>
                    <a:pt x="105" y="755"/>
                    <a:pt x="47" y="735"/>
                  </a:cubicBezTo>
                  <a:cubicBezTo>
                    <a:pt x="42" y="728"/>
                    <a:pt x="36" y="680"/>
                    <a:pt x="36" y="699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2" name="Freeform 34"/>
            <p:cNvSpPr>
              <a:spLocks/>
            </p:cNvSpPr>
            <p:nvPr/>
          </p:nvSpPr>
          <p:spPr bwMode="auto">
            <a:xfrm>
              <a:off x="2787" y="1781"/>
              <a:ext cx="497" cy="613"/>
            </a:xfrm>
            <a:custGeom>
              <a:avLst/>
              <a:gdLst>
                <a:gd name="T0" fmla="*/ 13 w 497"/>
                <a:gd name="T1" fmla="*/ 591 h 613"/>
                <a:gd name="T2" fmla="*/ 49 w 497"/>
                <a:gd name="T3" fmla="*/ 465 h 613"/>
                <a:gd name="T4" fmla="*/ 40 w 497"/>
                <a:gd name="T5" fmla="*/ 297 h 613"/>
                <a:gd name="T6" fmla="*/ 90 w 497"/>
                <a:gd name="T7" fmla="*/ 122 h 613"/>
                <a:gd name="T8" fmla="*/ 90 w 497"/>
                <a:gd name="T9" fmla="*/ 122 h 613"/>
                <a:gd name="T10" fmla="*/ 118 w 497"/>
                <a:gd name="T11" fmla="*/ 45 h 613"/>
                <a:gd name="T12" fmla="*/ 190 w 497"/>
                <a:gd name="T13" fmla="*/ 0 h 613"/>
                <a:gd name="T14" fmla="*/ 412 w 497"/>
                <a:gd name="T15" fmla="*/ 66 h 613"/>
                <a:gd name="T16" fmla="*/ 493 w 497"/>
                <a:gd name="T17" fmla="*/ 135 h 613"/>
                <a:gd name="T18" fmla="*/ 436 w 497"/>
                <a:gd name="T19" fmla="*/ 183 h 613"/>
                <a:gd name="T20" fmla="*/ 319 w 497"/>
                <a:gd name="T21" fmla="*/ 207 h 613"/>
                <a:gd name="T22" fmla="*/ 231 w 497"/>
                <a:gd name="T23" fmla="*/ 312 h 613"/>
                <a:gd name="T24" fmla="*/ 253 w 497"/>
                <a:gd name="T25" fmla="*/ 528 h 613"/>
                <a:gd name="T26" fmla="*/ 247 w 497"/>
                <a:gd name="T27" fmla="*/ 588 h 613"/>
                <a:gd name="T28" fmla="*/ 13 w 497"/>
                <a:gd name="T29" fmla="*/ 591 h 6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613"/>
                <a:gd name="T47" fmla="*/ 497 w 497"/>
                <a:gd name="T48" fmla="*/ 613 h 6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613">
                  <a:moveTo>
                    <a:pt x="13" y="591"/>
                  </a:moveTo>
                  <a:cubicBezTo>
                    <a:pt x="0" y="553"/>
                    <a:pt x="42" y="503"/>
                    <a:pt x="49" y="465"/>
                  </a:cubicBezTo>
                  <a:cubicBezTo>
                    <a:pt x="44" y="401"/>
                    <a:pt x="45" y="361"/>
                    <a:pt x="40" y="297"/>
                  </a:cubicBezTo>
                  <a:cubicBezTo>
                    <a:pt x="45" y="175"/>
                    <a:pt x="67" y="191"/>
                    <a:pt x="90" y="122"/>
                  </a:cubicBezTo>
                  <a:cubicBezTo>
                    <a:pt x="91" y="120"/>
                    <a:pt x="102" y="49"/>
                    <a:pt x="118" y="45"/>
                  </a:cubicBezTo>
                  <a:cubicBezTo>
                    <a:pt x="139" y="39"/>
                    <a:pt x="168" y="1"/>
                    <a:pt x="190" y="0"/>
                  </a:cubicBezTo>
                  <a:cubicBezTo>
                    <a:pt x="259" y="10"/>
                    <a:pt x="343" y="49"/>
                    <a:pt x="412" y="66"/>
                  </a:cubicBezTo>
                  <a:cubicBezTo>
                    <a:pt x="450" y="86"/>
                    <a:pt x="489" y="116"/>
                    <a:pt x="493" y="135"/>
                  </a:cubicBezTo>
                  <a:cubicBezTo>
                    <a:pt x="497" y="154"/>
                    <a:pt x="465" y="171"/>
                    <a:pt x="436" y="183"/>
                  </a:cubicBezTo>
                  <a:cubicBezTo>
                    <a:pt x="409" y="186"/>
                    <a:pt x="345" y="205"/>
                    <a:pt x="319" y="207"/>
                  </a:cubicBezTo>
                  <a:cubicBezTo>
                    <a:pt x="260" y="226"/>
                    <a:pt x="245" y="256"/>
                    <a:pt x="231" y="312"/>
                  </a:cubicBezTo>
                  <a:cubicBezTo>
                    <a:pt x="233" y="395"/>
                    <a:pt x="238" y="453"/>
                    <a:pt x="253" y="528"/>
                  </a:cubicBezTo>
                  <a:cubicBezTo>
                    <a:pt x="253" y="575"/>
                    <a:pt x="261" y="580"/>
                    <a:pt x="247" y="588"/>
                  </a:cubicBezTo>
                  <a:cubicBezTo>
                    <a:pt x="207" y="598"/>
                    <a:pt x="43" y="613"/>
                    <a:pt x="13" y="591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3568" name="Picture 35" descr="Picture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03325" y="2205038"/>
            <a:ext cx="2090738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9" name="TextBox 2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  <p:extLst>
      <p:ext uri="{BB962C8B-B14F-4D97-AF65-F5344CB8AC3E}">
        <p14:creationId xmlns:p14="http://schemas.microsoft.com/office/powerpoint/2010/main" val="23154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icture8"/>
          <p:cNvPicPr>
            <a:picLocks noChangeAspect="1" noChangeArrowheads="1"/>
          </p:cNvPicPr>
          <p:nvPr/>
        </p:nvPicPr>
        <p:blipFill>
          <a:blip r:embed="rId3" cstate="print"/>
          <a:srcRect t="49146"/>
          <a:stretch>
            <a:fillRect/>
          </a:stretch>
        </p:blipFill>
        <p:spPr bwMode="auto">
          <a:xfrm>
            <a:off x="3724275" y="2171700"/>
            <a:ext cx="4835525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629400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</a:t>
            </a:r>
            <a:b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2000" dirty="0" err="1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Boykov</a:t>
            </a:r>
            <a:r>
              <a:rPr lang="en-GB" sz="2000" dirty="0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and Jolly (2001)</a:t>
            </a: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1379538" y="1568450"/>
            <a:ext cx="1042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</p:txBody>
      </p:sp>
      <p:grpSp>
        <p:nvGrpSpPr>
          <p:cNvPr id="25605" name="Group 9"/>
          <p:cNvGrpSpPr>
            <a:grpSpLocks/>
          </p:cNvGrpSpPr>
          <p:nvPr/>
        </p:nvGrpSpPr>
        <p:grpSpPr bwMode="auto">
          <a:xfrm>
            <a:off x="4408488" y="3260725"/>
            <a:ext cx="3478212" cy="7938"/>
            <a:chOff x="2777" y="2054"/>
            <a:chExt cx="2191" cy="5"/>
          </a:xfrm>
        </p:grpSpPr>
        <p:sp>
          <p:nvSpPr>
            <p:cNvPr id="2564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6" name="Group 16"/>
          <p:cNvGrpSpPr>
            <a:grpSpLocks/>
          </p:cNvGrpSpPr>
          <p:nvPr/>
        </p:nvGrpSpPr>
        <p:grpSpPr bwMode="auto">
          <a:xfrm>
            <a:off x="4333875" y="2063750"/>
            <a:ext cx="3602038" cy="1114425"/>
            <a:chOff x="2730" y="1300"/>
            <a:chExt cx="2269" cy="702"/>
          </a:xfrm>
        </p:grpSpPr>
        <p:sp>
          <p:nvSpPr>
            <p:cNvPr id="25640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7" name="Group 24"/>
          <p:cNvGrpSpPr>
            <a:grpSpLocks/>
          </p:cNvGrpSpPr>
          <p:nvPr/>
        </p:nvGrpSpPr>
        <p:grpSpPr bwMode="auto">
          <a:xfrm>
            <a:off x="4348163" y="3400425"/>
            <a:ext cx="3621087" cy="1155700"/>
            <a:chOff x="2739" y="2142"/>
            <a:chExt cx="2281" cy="728"/>
          </a:xfrm>
        </p:grpSpPr>
        <p:sp>
          <p:nvSpPr>
            <p:cNvPr id="25633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8" name="Group 32"/>
          <p:cNvGrpSpPr>
            <a:grpSpLocks/>
          </p:cNvGrpSpPr>
          <p:nvPr/>
        </p:nvGrpSpPr>
        <p:grpSpPr bwMode="auto">
          <a:xfrm>
            <a:off x="381000" y="2085975"/>
            <a:ext cx="3028950" cy="2343150"/>
            <a:chOff x="240" y="1314"/>
            <a:chExt cx="1908" cy="1476"/>
          </a:xfrm>
        </p:grpSpPr>
        <p:sp>
          <p:nvSpPr>
            <p:cNvPr id="25631" name="Rectangle 33"/>
            <p:cNvSpPr>
              <a:spLocks noChangeArrowheads="1"/>
            </p:cNvSpPr>
            <p:nvPr/>
          </p:nvSpPr>
          <p:spPr bwMode="auto"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Oval 34"/>
            <p:cNvSpPr>
              <a:spLocks noChangeArrowheads="1"/>
            </p:cNvSpPr>
            <p:nvPr/>
          </p:nvSpPr>
          <p:spPr bwMode="auto">
            <a:xfrm>
              <a:off x="578" y="1434"/>
              <a:ext cx="1202" cy="12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9" name="Line 35"/>
          <p:cNvSpPr>
            <a:spLocks noChangeShapeType="1"/>
          </p:cNvSpPr>
          <p:nvPr/>
        </p:nvSpPr>
        <p:spPr bwMode="auto">
          <a:xfrm>
            <a:off x="384175" y="3698875"/>
            <a:ext cx="30130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0" name="Group 36"/>
          <p:cNvGrpSpPr>
            <a:grpSpLocks/>
          </p:cNvGrpSpPr>
          <p:nvPr/>
        </p:nvGrpSpPr>
        <p:grpSpPr bwMode="auto">
          <a:xfrm>
            <a:off x="1028700" y="1939925"/>
            <a:ext cx="7835900" cy="4314825"/>
            <a:chOff x="648" y="1222"/>
            <a:chExt cx="4936" cy="271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Min Cut</a:t>
              </a:r>
            </a:p>
          </p:txBody>
        </p:sp>
        <p:sp>
          <p:nvSpPr>
            <p:cNvPr id="25628" name="Text Box 38"/>
            <p:cNvSpPr txBox="1">
              <a:spLocks noChangeArrowheads="1"/>
            </p:cNvSpPr>
            <p:nvPr/>
          </p:nvSpPr>
          <p:spPr bwMode="auto">
            <a:xfrm>
              <a:off x="654" y="3414"/>
              <a:ext cx="44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>
                  <a:solidFill>
                    <a:srgbClr val="F1AE05"/>
                  </a:solidFill>
                </a:rPr>
                <a:t>Cut:</a:t>
              </a:r>
              <a:r>
                <a:rPr lang="de-DE" sz="2000"/>
                <a:t> separating source and sink; Energy: collection of edges</a:t>
              </a:r>
              <a:endParaRPr lang="en-GB"/>
            </a:p>
          </p:txBody>
        </p:sp>
        <p:sp>
          <p:nvSpPr>
            <p:cNvPr id="25629" name="Text Box 39"/>
            <p:cNvSpPr txBox="1">
              <a:spLocks noChangeArrowheads="1"/>
            </p:cNvSpPr>
            <p:nvPr/>
          </p:nvSpPr>
          <p:spPr bwMode="auto">
            <a:xfrm>
              <a:off x="648" y="3690"/>
              <a:ext cx="43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 dirty="0">
                  <a:solidFill>
                    <a:srgbClr val="F1AE05"/>
                  </a:solidFill>
                </a:rPr>
                <a:t>Min Cut:</a:t>
              </a:r>
              <a:r>
                <a:rPr lang="de-DE" sz="2000" dirty="0"/>
                <a:t> Global minimal </a:t>
              </a:r>
              <a:r>
                <a:rPr lang="de-DE" sz="2000" dirty="0" smtClean="0"/>
                <a:t>energy </a:t>
              </a:r>
              <a:r>
                <a:rPr lang="de-DE" sz="2000" dirty="0"/>
                <a:t>in polynomial time</a:t>
              </a:r>
              <a:endParaRPr lang="en-GB" sz="2000" dirty="0"/>
            </a:p>
          </p:txBody>
        </p:sp>
        <p:sp>
          <p:nvSpPr>
            <p:cNvPr id="25630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11" name="Group 41"/>
          <p:cNvGrpSpPr>
            <a:grpSpLocks/>
          </p:cNvGrpSpPr>
          <p:nvPr/>
        </p:nvGrpSpPr>
        <p:grpSpPr bwMode="auto">
          <a:xfrm>
            <a:off x="4089400" y="3111500"/>
            <a:ext cx="4125913" cy="331788"/>
            <a:chOff x="2576" y="1960"/>
            <a:chExt cx="2599" cy="209"/>
          </a:xfrm>
        </p:grpSpPr>
        <p:sp>
          <p:nvSpPr>
            <p:cNvPr id="25619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23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25624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6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5612" name="Group 56"/>
          <p:cNvGrpSpPr>
            <a:grpSpLocks/>
          </p:cNvGrpSpPr>
          <p:nvPr/>
        </p:nvGrpSpPr>
        <p:grpSpPr bwMode="auto">
          <a:xfrm>
            <a:off x="5403850" y="1163638"/>
            <a:ext cx="1681163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Foreground (source)</a:t>
              </a:r>
            </a:p>
          </p:txBody>
        </p:sp>
        <p:sp>
          <p:nvSpPr>
            <p:cNvPr id="25618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13" name="Group 53"/>
          <p:cNvGrpSpPr>
            <a:grpSpLocks/>
          </p:cNvGrpSpPr>
          <p:nvPr/>
        </p:nvGrpSpPr>
        <p:grpSpPr bwMode="auto">
          <a:xfrm>
            <a:off x="5378450" y="4433888"/>
            <a:ext cx="1604963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Background</a:t>
              </a:r>
              <a:b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(sink)</a:t>
              </a:r>
            </a:p>
          </p:txBody>
        </p:sp>
        <p:sp>
          <p:nvSpPr>
            <p:cNvPr id="25616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14" name="TextBox 5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  <p:extLst>
      <p:ext uri="{BB962C8B-B14F-4D97-AF65-F5344CB8AC3E}">
        <p14:creationId xmlns:p14="http://schemas.microsoft.com/office/powerpoint/2010/main" val="24755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graph </a:t>
            </a:r>
          </a:p>
          <a:p>
            <a:pPr marL="914400" lvl="1" indent="-514350">
              <a:defRPr/>
            </a:pPr>
            <a:r>
              <a:rPr lang="en-US" dirty="0" smtClean="0"/>
              <a:t>usually 4-connected or 8-connected</a:t>
            </a:r>
          </a:p>
          <a:p>
            <a:pPr marL="1314450" lvl="2" indent="-514350">
              <a:defRPr/>
            </a:pPr>
            <a:r>
              <a:rPr lang="en-US" dirty="0" smtClean="0"/>
              <a:t>Divide diagonal potentials by </a:t>
            </a:r>
            <a:r>
              <a:rPr lang="en-US" dirty="0" err="1" smtClean="0"/>
              <a:t>sqrt</a:t>
            </a:r>
            <a:r>
              <a:rPr lang="en-US" dirty="0" smtClean="0"/>
              <a:t>(2)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unary potentials</a:t>
            </a:r>
          </a:p>
          <a:p>
            <a:pPr marL="914400" lvl="1" indent="-514350">
              <a:defRPr/>
            </a:pPr>
            <a:r>
              <a:rPr lang="en-US" dirty="0" smtClean="0"/>
              <a:t>Color histogram or mixture of Gaussians for background and foreground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</a:t>
            </a:r>
            <a:r>
              <a:rPr lang="en-US" dirty="0" err="1" smtClean="0"/>
              <a:t>pairwise</a:t>
            </a:r>
            <a:r>
              <a:rPr lang="en-US" dirty="0" smtClean="0"/>
              <a:t> potentials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Apply graph cuts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Return to 2, using current labels to compute foreground, background models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057400" y="4343400"/>
          <a:ext cx="60118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3" imgW="3225600" imgH="558720" progId="Equation.3">
                  <p:embed/>
                </p:oleObj>
              </mc:Choice>
              <mc:Fallback>
                <p:oleObj name="Equation" r:id="rId3" imgW="3225600" imgH="55872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343400"/>
                        <a:ext cx="6011863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048000" y="3200400"/>
          <a:ext cx="55149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5" imgW="2958840" imgH="507960" progId="Equation.3">
                  <p:embed/>
                </p:oleObj>
              </mc:Choice>
              <mc:Fallback>
                <p:oleObj name="Equation" r:id="rId5" imgW="2958840" imgH="507960" progId="Equation.3">
                  <p:embed/>
                  <p:pic>
                    <p:nvPicPr>
                      <p:cNvPr id="103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00400"/>
                        <a:ext cx="5514975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0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easy or hard about these cases for </a:t>
            </a:r>
            <a:r>
              <a:rPr lang="en-US" sz="2800" dirty="0" err="1" smtClean="0"/>
              <a:t>graphcut</a:t>
            </a:r>
            <a:r>
              <a:rPr lang="en-US" sz="2800" dirty="0" smtClean="0"/>
              <a:t>-based segmentation?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SC034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 descr="153_53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8" name="Picture 14" descr="IMG_3872_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990600" y="4343400"/>
            <a:ext cx="1814513" cy="1333500"/>
            <a:chOff x="552" y="1552"/>
            <a:chExt cx="1558" cy="1040"/>
          </a:xfrm>
        </p:grpSpPr>
        <p:pic>
          <p:nvPicPr>
            <p:cNvPr id="12" name="Picture 6" descr="20907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3335338" y="4343400"/>
            <a:ext cx="2284412" cy="1355725"/>
            <a:chOff x="4120" y="1344"/>
            <a:chExt cx="1496" cy="979"/>
          </a:xfrm>
        </p:grpSpPr>
        <p:pic>
          <p:nvPicPr>
            <p:cNvPr id="1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164263" y="4330700"/>
            <a:ext cx="2051050" cy="1346200"/>
            <a:chOff x="2104" y="1248"/>
            <a:chExt cx="1807" cy="1206"/>
          </a:xfrm>
        </p:grpSpPr>
        <p:pic>
          <p:nvPicPr>
            <p:cNvPr id="18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6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 smtClean="0"/>
              <a:t>Easier examples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4" descr="DSC034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0" name="Picture 7" descr="r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6325" y="3640138"/>
            <a:ext cx="2308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te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32175"/>
            <a:ext cx="873125" cy="2359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32" name="Picture 11" descr="153_5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26640" name="Picture 14" descr="IMG_3872_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1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6637" name="Picture 17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8" name="Line 18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39" name="Text Box 19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10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6635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6" name="Picture 23" descr="o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00125" y="3559175"/>
            <a:ext cx="1976438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8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  More difficult Examples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1401" tIns="45700" rIns="91401" bIns="45700"/>
          <a:lstStyle/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Camouflage &amp; </a:t>
            </a: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Low Contrast</a:t>
            </a:r>
          </a:p>
        </p:txBody>
      </p:sp>
      <p:pic>
        <p:nvPicPr>
          <p:cNvPr id="27652" name="Picture 4" descr="k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103688"/>
            <a:ext cx="167322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19200" y="2503488"/>
            <a:ext cx="1814513" cy="1333500"/>
            <a:chOff x="552" y="1552"/>
            <a:chExt cx="1558" cy="1040"/>
          </a:xfrm>
        </p:grpSpPr>
        <p:pic>
          <p:nvPicPr>
            <p:cNvPr id="27677" name="Picture 6" descr="20907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8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7654" name="Picture 8" descr="k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4763" y="4110038"/>
            <a:ext cx="1884362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563938" y="2503488"/>
            <a:ext cx="2284412" cy="1355725"/>
            <a:chOff x="4120" y="1344"/>
            <a:chExt cx="1496" cy="979"/>
          </a:xfrm>
        </p:grpSpPr>
        <p:pic>
          <p:nvPicPr>
            <p:cNvPr id="2767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92863" y="2490788"/>
            <a:ext cx="2051050" cy="1346200"/>
            <a:chOff x="2104" y="1248"/>
            <a:chExt cx="1807" cy="1206"/>
          </a:xfrm>
        </p:grpSpPr>
        <p:pic>
          <p:nvPicPr>
            <p:cNvPr id="27673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4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657" name="Rectangle 16"/>
          <p:cNvSpPr>
            <a:spLocks noChangeArrowheads="1"/>
          </p:cNvSpPr>
          <p:nvPr/>
        </p:nvSpPr>
        <p:spPr bwMode="auto">
          <a:xfrm>
            <a:off x="6570663" y="1925638"/>
            <a:ext cx="183038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Harder Case</a:t>
            </a:r>
          </a:p>
        </p:txBody>
      </p:sp>
      <p:sp>
        <p:nvSpPr>
          <p:cNvPr id="27658" name="Rectangle 17"/>
          <p:cNvSpPr>
            <a:spLocks noChangeArrowheads="1"/>
          </p:cNvSpPr>
          <p:nvPr/>
        </p:nvSpPr>
        <p:spPr bwMode="auto">
          <a:xfrm>
            <a:off x="3848100" y="1900238"/>
            <a:ext cx="211613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Fine structure</a:t>
            </a:r>
          </a:p>
        </p:txBody>
      </p:sp>
      <p:sp>
        <p:nvSpPr>
          <p:cNvPr id="27659" name="Text Box 22"/>
          <p:cNvSpPr txBox="1">
            <a:spLocks noChangeArrowheads="1"/>
          </p:cNvSpPr>
          <p:nvPr/>
        </p:nvSpPr>
        <p:spPr bwMode="auto">
          <a:xfrm>
            <a:off x="141288" y="280193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 Rectangle</a:t>
            </a:r>
          </a:p>
        </p:txBody>
      </p:sp>
      <p:sp>
        <p:nvSpPr>
          <p:cNvPr id="27660" name="Text Box 23"/>
          <p:cNvSpPr txBox="1">
            <a:spLocks noChangeArrowheads="1"/>
          </p:cNvSpPr>
          <p:nvPr/>
        </p:nvSpPr>
        <p:spPr bwMode="auto">
          <a:xfrm>
            <a:off x="200025" y="438308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</a:t>
            </a:r>
            <a:br>
              <a:rPr lang="en-GB" b="1">
                <a:solidFill>
                  <a:srgbClr val="FFFFFF"/>
                </a:solidFill>
                <a:latin typeface="Arial Narrow" pitchFamily="34" charset="0"/>
              </a:rPr>
            </a:b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Result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7670" name="Picture 25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72" name="Text Box 2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11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7662" name="Rectangle 31"/>
          <p:cNvSpPr>
            <a:spLocks noChangeArrowheads="1"/>
          </p:cNvSpPr>
          <p:nvPr/>
        </p:nvSpPr>
        <p:spPr bwMode="auto">
          <a:xfrm>
            <a:off x="6378575" y="4122738"/>
            <a:ext cx="2051050" cy="134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63" name="Picture 28" descr="o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1913" y="4122738"/>
            <a:ext cx="19843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6388100" y="2487613"/>
            <a:ext cx="2057400" cy="1346200"/>
            <a:chOff x="2924" y="349"/>
            <a:chExt cx="1296" cy="848"/>
          </a:xfrm>
        </p:grpSpPr>
        <p:pic>
          <p:nvPicPr>
            <p:cNvPr id="27668" name="Picture 33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9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6365875" y="4119563"/>
            <a:ext cx="2051050" cy="1377950"/>
            <a:chOff x="2854" y="3039"/>
            <a:chExt cx="1292" cy="868"/>
          </a:xfrm>
        </p:grpSpPr>
        <p:sp>
          <p:nvSpPr>
            <p:cNvPr id="27666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7667" name="Picture 30" descr="o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2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cuts: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Pros</a:t>
            </a:r>
          </a:p>
          <a:p>
            <a:pPr lvl="1">
              <a:defRPr/>
            </a:pPr>
            <a:r>
              <a:rPr lang="en-US" dirty="0" smtClean="0"/>
              <a:t>Very fast inference</a:t>
            </a:r>
          </a:p>
          <a:p>
            <a:pPr lvl="1">
              <a:defRPr/>
            </a:pPr>
            <a:r>
              <a:rPr lang="en-US" dirty="0" smtClean="0"/>
              <a:t>Can incorporate data likelihoods and priors</a:t>
            </a:r>
          </a:p>
          <a:p>
            <a:pPr lvl="1">
              <a:defRPr/>
            </a:pPr>
            <a:r>
              <a:rPr lang="en-US" dirty="0" smtClean="0"/>
              <a:t>Applies to a wide range of problems (stereo, image labeling, recognition)</a:t>
            </a:r>
          </a:p>
          <a:p>
            <a:pPr>
              <a:defRPr/>
            </a:pPr>
            <a:r>
              <a:rPr lang="en-US" dirty="0" smtClean="0"/>
              <a:t>Cons</a:t>
            </a:r>
          </a:p>
          <a:p>
            <a:pPr lvl="1">
              <a:defRPr/>
            </a:pPr>
            <a:r>
              <a:rPr lang="en-US" dirty="0" smtClean="0"/>
              <a:t>Not always applicable (associative only)</a:t>
            </a:r>
          </a:p>
          <a:p>
            <a:pPr lvl="1">
              <a:defRPr/>
            </a:pPr>
            <a:r>
              <a:rPr lang="en-US" dirty="0" smtClean="0"/>
              <a:t>Need unary terms (not used for bottom-up segmentation, for example)</a:t>
            </a:r>
          </a:p>
          <a:p>
            <a:pPr>
              <a:defRPr/>
            </a:pPr>
            <a:r>
              <a:rPr lang="en-US" dirty="0" smtClean="0"/>
              <a:t>Use whenever applicable</a:t>
            </a:r>
          </a:p>
          <a:p>
            <a:pPr lvl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9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Further reading and resources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sz="2000" dirty="0" smtClean="0"/>
          </a:p>
          <a:p>
            <a:r>
              <a:rPr lang="en-US" sz="2400" dirty="0" smtClean="0"/>
              <a:t>Graph cuts</a:t>
            </a:r>
          </a:p>
          <a:p>
            <a:pPr lvl="1"/>
            <a:r>
              <a:rPr lang="en-US" sz="2000" dirty="0" smtClean="0">
                <a:hlinkClick r:id="rId2"/>
              </a:rPr>
              <a:t>http://www.cs.cornell.edu/~rdz/graphcuts.html</a:t>
            </a:r>
            <a:endParaRPr lang="en-US" sz="2000" dirty="0" smtClean="0"/>
          </a:p>
          <a:p>
            <a:pPr lvl="1"/>
            <a:r>
              <a:rPr lang="en-US" sz="2000" dirty="0" smtClean="0"/>
              <a:t>Classic paper: </a:t>
            </a:r>
            <a:r>
              <a:rPr lang="en-US" sz="2000" dirty="0" smtClean="0">
                <a:hlinkClick r:id="rId3"/>
              </a:rPr>
              <a:t>What Energy Functions can be Minimized via Graph Cuts?</a:t>
            </a:r>
            <a:r>
              <a:rPr lang="en-US" sz="2000" dirty="0" smtClean="0"/>
              <a:t> (</a:t>
            </a:r>
            <a:r>
              <a:rPr lang="en-US" sz="2000" dirty="0" err="1" smtClean="0"/>
              <a:t>Kolmogorov</a:t>
            </a:r>
            <a:r>
              <a:rPr lang="en-US" sz="2000" dirty="0" smtClean="0"/>
              <a:t> and Zabih, ECCV '02/PAMI '04)</a:t>
            </a:r>
          </a:p>
          <a:p>
            <a:endParaRPr lang="en-US" sz="2400" dirty="0" smtClean="0"/>
          </a:p>
          <a:p>
            <a:r>
              <a:rPr lang="en-US" sz="2400" dirty="0" smtClean="0"/>
              <a:t>Belief propagation</a:t>
            </a:r>
          </a:p>
          <a:p>
            <a:pPr marL="342900" lvl="1" indent="-342900">
              <a:buNone/>
            </a:pPr>
            <a:r>
              <a:rPr lang="en-US" sz="1800" dirty="0" smtClean="0"/>
              <a:t>	</a:t>
            </a:r>
            <a:r>
              <a:rPr lang="en-US" sz="2100" dirty="0" err="1" smtClean="0"/>
              <a:t>Yedidia</a:t>
            </a:r>
            <a:r>
              <a:rPr lang="en-US" sz="2100" dirty="0" smtClean="0"/>
              <a:t>, J.S.; Freeman, W.T.; Weiss, Y., "Understanding Belief Propagation and Its Generalizations”, Technical Report, 2001: </a:t>
            </a:r>
            <a:r>
              <a:rPr lang="en-US" sz="2100" dirty="0" smtClean="0">
                <a:hlinkClick r:id="rId4"/>
              </a:rPr>
              <a:t>http://www.merl.com/publications/TR2001-022/</a:t>
            </a:r>
            <a:endParaRPr lang="en-US" sz="21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Font typeface="Arial" pitchFamily="34" charset="0"/>
              <a:buNone/>
            </a:pPr>
            <a:endParaRPr lang="en-US" sz="2000" dirty="0" smtClean="0"/>
          </a:p>
          <a:p>
            <a:pPr>
              <a:buFont typeface="Arial" pitchFamily="34" charset="0"/>
              <a:buNone/>
            </a:pPr>
            <a:endParaRPr lang="en-US" sz="2000" dirty="0" smtClean="0"/>
          </a:p>
          <a:p>
            <a:endParaRPr lang="en-US" dirty="0" smtClean="0"/>
          </a:p>
          <a:p>
            <a:pPr>
              <a:buFont typeface="Arial" pitchFamily="34" charset="0"/>
              <a:buNone/>
            </a:pPr>
            <a:endParaRPr lang="en-US" sz="1400" dirty="0" smtClean="0"/>
          </a:p>
          <a:p>
            <a:pPr>
              <a:buFont typeface="Arial" pitchFamily="34" charset="0"/>
              <a:buNone/>
            </a:pPr>
            <a:endParaRPr lang="en-US" sz="2800" i="1" dirty="0" smtClean="0"/>
          </a:p>
          <a:p>
            <a:pPr>
              <a:buFont typeface="Arial" pitchFamily="34" charset="0"/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07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in segmentation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Oversegmentation</a:t>
            </a:r>
          </a:p>
          <a:p>
            <a:pPr lvl="1"/>
            <a:r>
              <a:rPr lang="en-US" dirty="0" smtClean="0"/>
              <a:t>Watershed +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 2004 </a:t>
            </a:r>
            <a:r>
              <a:rPr lang="en-US" dirty="0">
                <a:sym typeface="Wingdings" pitchFamily="2" charset="2"/>
              </a:rPr>
              <a:t> my </a:t>
            </a:r>
            <a:r>
              <a:rPr lang="en-US" dirty="0" smtClean="0">
                <a:sym typeface="Wingdings" pitchFamily="2" charset="2"/>
              </a:rPr>
              <a:t>favorite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http://www.cs.brown.edu/~pff/segment/</a:t>
            </a:r>
            <a:endParaRPr lang="en-US" dirty="0" smtClean="0"/>
          </a:p>
          <a:p>
            <a:pPr lvl="1"/>
            <a:r>
              <a:rPr lang="en-US" dirty="0" smtClean="0"/>
              <a:t>SLIC </a:t>
            </a:r>
            <a:r>
              <a:rPr lang="en-US" dirty="0" smtClean="0">
                <a:sym typeface="Wingdings" panose="05000000000000000000" pitchFamily="2" charset="2"/>
              </a:rPr>
              <a:t> good recent option</a:t>
            </a:r>
            <a:endParaRPr lang="en-US" dirty="0" smtClean="0"/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Mean-shift</a:t>
            </a:r>
          </a:p>
          <a:p>
            <a:endParaRPr lang="en-US" dirty="0"/>
          </a:p>
          <a:p>
            <a:r>
              <a:rPr lang="en-US" dirty="0" smtClean="0"/>
              <a:t>Larger regions</a:t>
            </a:r>
          </a:p>
          <a:p>
            <a:pPr lvl="1"/>
            <a:r>
              <a:rPr lang="en-US" dirty="0"/>
              <a:t>Hierarchical segmentation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>
                <a:sym typeface="Wingdings" pitchFamily="2" charset="2"/>
              </a:rPr>
              <a:t>my favorite</a:t>
            </a:r>
            <a:endParaRPr lang="en-US" dirty="0" smtClean="0"/>
          </a:p>
          <a:p>
            <a:pPr lvl="1"/>
            <a:r>
              <a:rPr lang="en-US" dirty="0" smtClean="0"/>
              <a:t>Normalized cuts</a:t>
            </a:r>
          </a:p>
          <a:p>
            <a:pPr lvl="1"/>
            <a:r>
              <a:rPr lang="en-US" dirty="0" smtClean="0"/>
              <a:t>Mean-shift</a:t>
            </a:r>
          </a:p>
          <a:p>
            <a:pPr lvl="1"/>
            <a:r>
              <a:rPr lang="en-US" dirty="0" smtClean="0"/>
              <a:t>Seed + graph </a:t>
            </a:r>
            <a:r>
              <a:rPr lang="en-US" dirty="0" smtClean="0"/>
              <a:t>cuts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27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91200" cy="579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creating regions for pixel classification or object detection, don’t commit to one partitioning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Strategies:</a:t>
            </a:r>
          </a:p>
          <a:p>
            <a:pPr lvl="1"/>
            <a:r>
              <a:rPr lang="en-US" dirty="0" smtClean="0"/>
              <a:t>Hierarchical segmentation</a:t>
            </a:r>
          </a:p>
          <a:p>
            <a:pPr lvl="2"/>
            <a:r>
              <a:rPr lang="en-US" dirty="0" smtClean="0"/>
              <a:t>Occlusion boundaries hierarchy: Hoiem et al. IJCV 2011  (uses trained classifier to merge)</a:t>
            </a:r>
          </a:p>
          <a:p>
            <a:pPr lvl="2"/>
            <a:r>
              <a:rPr lang="en-US" dirty="0" err="1" smtClean="0"/>
              <a:t>Pb+watershed</a:t>
            </a:r>
            <a:r>
              <a:rPr lang="en-US" dirty="0" smtClean="0"/>
              <a:t> hierarchy: </a:t>
            </a:r>
            <a:r>
              <a:rPr lang="en-US" dirty="0" smtClean="0">
                <a:hlinkClick r:id="rId2"/>
              </a:rPr>
              <a:t>Arbeleaz et al. CVPR 2009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Selective </a:t>
            </a:r>
            <a:r>
              <a:rPr lang="en-US" dirty="0" smtClean="0">
                <a:hlinkClick r:id="rId3"/>
              </a:rPr>
              <a:t>search</a:t>
            </a:r>
            <a:r>
              <a:rPr lang="en-US" dirty="0" smtClean="0"/>
              <a:t>: FH + agglomerative clustering 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Vary segmentation parameters</a:t>
            </a:r>
          </a:p>
          <a:p>
            <a:pPr lvl="2"/>
            <a:r>
              <a:rPr lang="en-US" dirty="0" smtClean="0"/>
              <a:t>E.g., multiple graph-based segmentations or mean-shift segmentations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Region proposals</a:t>
            </a:r>
          </a:p>
          <a:p>
            <a:pPr lvl="2"/>
            <a:r>
              <a:rPr lang="en-US" dirty="0" smtClean="0"/>
              <a:t>Propose seed </a:t>
            </a:r>
            <a:r>
              <a:rPr lang="en-US" dirty="0" err="1" smtClean="0"/>
              <a:t>superpixel</a:t>
            </a:r>
            <a:r>
              <a:rPr lang="en-US" dirty="0" smtClean="0"/>
              <a:t>, try to segment out object that contains it (Endres Hoiem ECCV 2010, </a:t>
            </a:r>
            <a:r>
              <a:rPr lang="en-US" dirty="0" err="1" smtClean="0"/>
              <a:t>Carreira</a:t>
            </a:r>
            <a:r>
              <a:rPr lang="en-US" dirty="0" smtClean="0"/>
              <a:t> </a:t>
            </a:r>
            <a:r>
              <a:rPr lang="en-US" dirty="0" err="1" smtClean="0"/>
              <a:t>Sminchisescu</a:t>
            </a:r>
            <a:r>
              <a:rPr lang="en-US" dirty="0" smtClean="0"/>
              <a:t> CVPR 2010)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140" y="3276600"/>
            <a:ext cx="3330000" cy="2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Uses </a:t>
            </a:r>
            <a:r>
              <a:rPr lang="en-US" sz="2400" dirty="0" smtClean="0"/>
              <a:t>of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Efficiency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Better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Propose object regions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Want the segmented </a:t>
            </a:r>
            <a:r>
              <a:rPr lang="en-US" sz="2000" dirty="0" smtClean="0"/>
              <a:t>object</a:t>
            </a: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Mean-shift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general-purpose segmentation method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Generally useful clustering, tracking </a:t>
            </a:r>
            <a:r>
              <a:rPr lang="en-US" sz="2000" dirty="0" smtClean="0"/>
              <a:t>technique</a:t>
            </a: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Watershed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Use in combination with boundary </a:t>
            </a:r>
            <a:r>
              <a:rPr lang="en-US" sz="2000" dirty="0" smtClean="0"/>
              <a:t>prediction</a:t>
            </a:r>
            <a:endParaRPr lang="en-US" sz="2000" dirty="0"/>
          </a:p>
          <a:p>
            <a:pPr marL="514350" indent="-457200">
              <a:defRPr/>
            </a:pPr>
            <a:r>
              <a:rPr lang="en-US" sz="2800" dirty="0" err="1" smtClean="0"/>
              <a:t>Grabcut</a:t>
            </a:r>
            <a:r>
              <a:rPr lang="en-US" sz="2800" dirty="0" smtClean="0"/>
              <a:t> and MRF/CRF</a:t>
            </a:r>
          </a:p>
          <a:p>
            <a:pPr lvl="1">
              <a:defRPr/>
            </a:pPr>
            <a:r>
              <a:rPr lang="en-US" sz="2000" dirty="0"/>
              <a:t>Very fast </a:t>
            </a:r>
            <a:r>
              <a:rPr lang="en-US" sz="2000" dirty="0" smtClean="0"/>
              <a:t>interactive inference</a:t>
            </a:r>
            <a:endParaRPr lang="en-US" sz="2400" dirty="0"/>
          </a:p>
          <a:p>
            <a:pPr lvl="1">
              <a:defRPr/>
            </a:pPr>
            <a:r>
              <a:rPr lang="en-US" sz="2000" dirty="0"/>
              <a:t>Applies to a wide range of problems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53" y="41910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26670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pic3.zhimg.com/80/v2-63f1625890ce5bf54a3ef1cac2c440ea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343930"/>
            <a:ext cx="1920177" cy="15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Bottom-up: group tokens with similar features</a:t>
            </a:r>
          </a:p>
          <a:p>
            <a:r>
              <a:rPr lang="en-US" smtClean="0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Kmeans</a:t>
            </a:r>
          </a:p>
          <a:p>
            <a:endParaRPr lang="en-US" smtClean="0"/>
          </a:p>
          <a:p>
            <a:r>
              <a:rPr lang="en-US" smtClean="0"/>
              <a:t>Mean-shift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cs typeface="Arial" charset="0"/>
              </a:rPr>
              <a:t>Source: K. Grauman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31917</TotalTime>
  <Words>1941</Words>
  <Application>Microsoft Office PowerPoint</Application>
  <PresentationFormat>On-screen Show (4:3)</PresentationFormat>
  <Paragraphs>437</Paragraphs>
  <Slides>59</Slides>
  <Notes>28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Image</vt:lpstr>
      <vt:lpstr>Equation</vt:lpstr>
      <vt:lpstr>EIE4512 - Digital Image Processing            More Image Segmentation Methods</vt:lpstr>
      <vt:lpstr>Segmentation for efficiency: “superpixels”</vt:lpstr>
      <vt:lpstr>Segmentation for feature support</vt:lpstr>
      <vt:lpstr>Segmentation for object proposals</vt:lpstr>
      <vt:lpstr>Segmentation as a result</vt:lpstr>
      <vt:lpstr>Types of segmentations</vt:lpstr>
      <vt:lpstr>Major processes for segmentation</vt:lpstr>
      <vt:lpstr>Segmentation using clustering</vt:lpstr>
      <vt:lpstr>Feature Space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Mean shift pros and cons</vt:lpstr>
      <vt:lpstr>Mean-shift reading</vt:lpstr>
      <vt:lpstr>Superpixel algorithms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Felzenszwalb and Huttenlocher: Graph-Based Segmentation</vt:lpstr>
      <vt:lpstr>Turbo Pixels: Levinstein et al. 2009</vt:lpstr>
      <vt:lpstr>SLIC   (Achanta et al. PAMI 2012)</vt:lpstr>
      <vt:lpstr>Markov Random Fields</vt:lpstr>
      <vt:lpstr>Markov Random Fields</vt:lpstr>
      <vt:lpstr>Solving MRFs with graph cuts</vt:lpstr>
      <vt:lpstr>Solving MRFs with graph cuts</vt:lpstr>
      <vt:lpstr>GrabCut segmentation</vt:lpstr>
      <vt:lpstr>  Grab cuts and graph cuts</vt:lpstr>
      <vt:lpstr>Graph cuts   Boykov and Jolly (2001)</vt:lpstr>
      <vt:lpstr>GrabCut segmentation</vt:lpstr>
      <vt:lpstr>What is easy or hard about these cases for graphcut-based segmentation?</vt:lpstr>
      <vt:lpstr>Easier examples</vt:lpstr>
      <vt:lpstr>  More difficult Examples</vt:lpstr>
      <vt:lpstr>Graph cuts: Pros and Cons</vt:lpstr>
      <vt:lpstr>Further reading and resources</vt:lpstr>
      <vt:lpstr>Choices in segmentation algorithms</vt:lpstr>
      <vt:lpstr>Multiple segmentations</vt:lpstr>
      <vt:lpstr>Things to 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Li Zhen (SSE)</cp:lastModifiedBy>
  <cp:revision>113</cp:revision>
  <cp:lastPrinted>2012-03-13T17:25:13Z</cp:lastPrinted>
  <dcterms:created xsi:type="dcterms:W3CDTF">2009-12-16T02:55:56Z</dcterms:created>
  <dcterms:modified xsi:type="dcterms:W3CDTF">2019-05-07T01:46:41Z</dcterms:modified>
</cp:coreProperties>
</file>